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sldIdLst>
    <p:sldId id="256" r:id="rId2"/>
    <p:sldId id="338" r:id="rId3"/>
    <p:sldId id="391" r:id="rId4"/>
    <p:sldId id="319" r:id="rId5"/>
    <p:sldId id="381" r:id="rId6"/>
    <p:sldId id="392" r:id="rId7"/>
    <p:sldId id="393" r:id="rId8"/>
    <p:sldId id="394" r:id="rId9"/>
    <p:sldId id="395" r:id="rId10"/>
    <p:sldId id="396" r:id="rId11"/>
    <p:sldId id="397" r:id="rId12"/>
    <p:sldId id="398" r:id="rId13"/>
    <p:sldId id="388" r:id="rId14"/>
    <p:sldId id="389" r:id="rId15"/>
    <p:sldId id="399" r:id="rId16"/>
    <p:sldId id="370" r:id="rId17"/>
    <p:sldId id="378" r:id="rId18"/>
    <p:sldId id="374" r:id="rId19"/>
    <p:sldId id="375" r:id="rId20"/>
    <p:sldId id="376" r:id="rId21"/>
    <p:sldId id="380" r:id="rId22"/>
    <p:sldId id="377" r:id="rId23"/>
    <p:sldId id="373" r:id="rId24"/>
    <p:sldId id="379" r:id="rId25"/>
    <p:sldId id="390" r:id="rId26"/>
    <p:sldId id="386" r:id="rId27"/>
    <p:sldId id="385" r:id="rId28"/>
    <p:sldId id="387" r:id="rId29"/>
    <p:sldId id="400" r:id="rId30"/>
    <p:sldId id="401" r:id="rId31"/>
    <p:sldId id="402" r:id="rId32"/>
    <p:sldId id="404" r:id="rId33"/>
    <p:sldId id="405" r:id="rId34"/>
    <p:sldId id="403" r:id="rId35"/>
    <p:sldId id="30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0000"/>
    <a:srgbClr val="DED410"/>
    <a:srgbClr val="0635BA"/>
    <a:srgbClr val="052B97"/>
    <a:srgbClr val="0606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0575" autoAdjust="0"/>
  </p:normalViewPr>
  <p:slideViewPr>
    <p:cSldViewPr>
      <p:cViewPr>
        <p:scale>
          <a:sx n="106" d="100"/>
          <a:sy n="106" d="100"/>
        </p:scale>
        <p:origin x="-1770"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3B942-E355-40D6-9CAC-B2B9E99F0941}" type="datetimeFigureOut">
              <a:rPr lang="en-GB" smtClean="0"/>
              <a:pPr/>
              <a:t>07/01/2016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28C0B-2348-4FD8-BF51-EC56E7D6ED2C}" type="slidenum">
              <a:rPr lang="en-GB" smtClean="0"/>
              <a:pPr/>
              <a:t>‹#›</a:t>
            </a:fld>
            <a:endParaRPr lang="en-GB"/>
          </a:p>
        </p:txBody>
      </p:sp>
    </p:spTree>
    <p:extLst>
      <p:ext uri="{BB962C8B-B14F-4D97-AF65-F5344CB8AC3E}">
        <p14:creationId xmlns:p14="http://schemas.microsoft.com/office/powerpoint/2010/main" xmlns=""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smtClean="0">
                <a:latin typeface="Calibri" pitchFamily="34" charset="0"/>
              </a:rPr>
              <a:t>The background to this is about making the most of the data that has been created through publicly funded research. The guidelines speak of:</a:t>
            </a:r>
          </a:p>
          <a:p>
            <a:pPr eaLnBrk="1" hangingPunct="1"/>
            <a:r>
              <a:rPr lang="en-GB" altLang="en-US" smtClean="0">
                <a:latin typeface="Calibri" pitchFamily="34" charset="0"/>
              </a:rPr>
              <a:t>- Improved quality of results</a:t>
            </a:r>
          </a:p>
          <a:p>
            <a:pPr eaLnBrk="1" hangingPunct="1"/>
            <a:r>
              <a:rPr lang="en-GB" altLang="en-US" smtClean="0">
                <a:latin typeface="Calibri" pitchFamily="34" charset="0"/>
              </a:rPr>
              <a:t>- Greater efficiency</a:t>
            </a:r>
          </a:p>
          <a:p>
            <a:pPr eaLnBrk="1" hangingPunct="1"/>
            <a:r>
              <a:rPr lang="en-GB" altLang="en-US" smtClean="0">
                <a:latin typeface="Calibri" pitchFamily="34" charset="0"/>
              </a:rPr>
              <a:t>- Faster to market = faster growth</a:t>
            </a:r>
          </a:p>
          <a:p>
            <a:pPr eaLnBrk="1" hangingPunct="1"/>
            <a:r>
              <a:rPr lang="en-GB" altLang="en-US" smtClean="0">
                <a:latin typeface="Calibri" pitchFamily="34" charset="0"/>
              </a:rPr>
              <a:t>- Improved transparency of the scientific process</a:t>
            </a:r>
          </a:p>
        </p:txBody>
      </p:sp>
      <p:sp>
        <p:nvSpPr>
          <p:cNvPr id="37892"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A91D08E6-CEB5-49C0-8C01-4FCAD54EA410}" type="slidenum">
              <a:rPr lang="en-GB" altLang="en-US" sz="1200">
                <a:solidFill>
                  <a:srgbClr val="000000"/>
                </a:solidFill>
                <a:latin typeface="Calibri" pitchFamily="34" charset="0"/>
              </a:rPr>
              <a:pPr algn="r" defTabSz="422041"/>
              <a:t>3</a:t>
            </a:fld>
            <a:endParaRPr lang="en-GB" altLang="en-US" sz="1200" dirty="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4588" y="687388"/>
            <a:ext cx="4568825" cy="3427412"/>
          </a:xfrm>
          <a:ln/>
        </p:spPr>
      </p:sp>
      <p:sp>
        <p:nvSpPr>
          <p:cNvPr id="28675" name="Notes Placeholder 2"/>
          <p:cNvSpPr>
            <a:spLocks noGrp="1"/>
          </p:cNvSpPr>
          <p:nvPr>
            <p:ph type="body" idx="1"/>
          </p:nvPr>
        </p:nvSpPr>
        <p:spPr>
          <a:noFill/>
          <a:ln/>
        </p:spPr>
        <p:txBody>
          <a:bodyPr/>
          <a:lstStyle/>
          <a:p>
            <a:endParaRPr lang="en-US" smtClean="0"/>
          </a:p>
        </p:txBody>
      </p:sp>
      <p:sp>
        <p:nvSpPr>
          <p:cNvPr id="28676" name="Slide Number Placeholder 3"/>
          <p:cNvSpPr>
            <a:spLocks noGrp="1"/>
          </p:cNvSpPr>
          <p:nvPr>
            <p:ph type="sldNum" sz="quarter" idx="5"/>
          </p:nvPr>
        </p:nvSpPr>
        <p:spPr>
          <a:noFill/>
        </p:spPr>
        <p:txBody>
          <a:bodyPr/>
          <a:lstStyle/>
          <a:p>
            <a:fld id="{25C143BB-AEBF-4179-BF2A-D407C38FF876}" type="slidenum">
              <a:rPr lang="en-GB" smtClean="0"/>
              <a:pPr/>
              <a:t>14</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Although DMPs are a project deliverable and not required at the application stage, proposals can include a section on data management if desired. The info suggested here is similar to the preliminary DMP, so essentially gets that started.</a:t>
            </a:r>
          </a:p>
        </p:txBody>
      </p:sp>
      <p:sp>
        <p:nvSpPr>
          <p:cNvPr id="46084"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2361D491-660D-43E5-AC3E-E9472711C2EC}" type="slidenum">
              <a:rPr lang="en-GB" altLang="en-US" sz="1200">
                <a:solidFill>
                  <a:srgbClr val="000000"/>
                </a:solidFill>
                <a:latin typeface="Calibri" pitchFamily="34" charset="0"/>
              </a:rPr>
              <a:pPr algn="r" defTabSz="422041"/>
              <a:t>15</a:t>
            </a:fld>
            <a:endParaRPr lang="en-GB" altLang="en-US" sz="1200" dirty="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1">
            <a:prstTxWarp prst="textNoShape">
              <a:avLst/>
            </a:prstTxWarp>
          </a:bodyPr>
          <a:lstStyle/>
          <a:p>
            <a:pPr eaLnBrk="1"/>
            <a:endParaRPr lang="en-GB" altLang="en-US" dirty="0" smtClean="0">
              <a:latin typeface="Calibri" pitchFamily="34" charset="0"/>
            </a:endParaRPr>
          </a:p>
        </p:txBody>
      </p:sp>
      <p:sp>
        <p:nvSpPr>
          <p:cNvPr id="51204" name="Slide Number Placeholder 3"/>
          <p:cNvSpPr txBox="1">
            <a:spLocks noChangeArrowheads="1"/>
          </p:cNvSpPr>
          <p:nvPr/>
        </p:nvSpPr>
        <p:spPr bwMode="auto">
          <a:xfrm>
            <a:off x="3884463" y="8685879"/>
            <a:ext cx="2972004" cy="45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1" tIns="45710" rIns="91421" bIns="45710"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480E83B1-3EA5-42D9-94E6-230A409D4AC0}" type="slidenum">
              <a:rPr lang="en-GB" altLang="en-US" sz="1200">
                <a:solidFill>
                  <a:srgbClr val="000000"/>
                </a:solidFill>
              </a:rPr>
              <a:pPr algn="r"/>
              <a:t>17</a:t>
            </a:fld>
            <a:endParaRPr lang="en-GB" altLang="en-US" sz="120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Guidance from the DCC can also help researchers to understand data licensing. This guide outlines the pros and cons of each approach e.g. the limitations of some CC options</a:t>
            </a:r>
          </a:p>
          <a:p>
            <a:pPr eaLnBrk="1"/>
            <a:endParaRPr lang="en-GB" altLang="en-US" dirty="0" smtClean="0">
              <a:latin typeface="Calibri" pitchFamily="34" charset="0"/>
            </a:endParaRPr>
          </a:p>
          <a:p>
            <a:pPr eaLnBrk="1"/>
            <a:r>
              <a:rPr lang="en-GB" altLang="en-US" dirty="0" smtClean="0">
                <a:latin typeface="Calibri" pitchFamily="34" charset="0"/>
              </a:rPr>
              <a:t>The OA guidelines under Horizon 2020 point to CC-0 or CC-BY as </a:t>
            </a:r>
            <a:r>
              <a:rPr lang="en-GB" altLang="en-US" baseline="0" dirty="0" smtClean="0">
                <a:latin typeface="Calibri" pitchFamily="34" charset="0"/>
              </a:rPr>
              <a:t>a straightforward and effective way to make it possible for others to mine, exploit and reproduce the data. See p11 at: http://ec.europa.eu/research/participants/data/ref/h2020/grants_manual/hi/oa_pilot/h2020-hi-oa-pilot-guide_en.pdf</a:t>
            </a:r>
            <a:endParaRPr lang="en-GB" altLang="en-US" dirty="0" smtClean="0">
              <a:latin typeface="Calibri" pitchFamily="34" charset="0"/>
            </a:endParaRPr>
          </a:p>
        </p:txBody>
      </p:sp>
      <p:sp>
        <p:nvSpPr>
          <p:cNvPr id="50180" name="Slide Number Placeholder 3"/>
          <p:cNvSpPr txBox="1">
            <a:spLocks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94B736B4-059E-4333-89B9-02C7F676C6C2}" type="slidenum">
              <a:rPr lang="en-GB" altLang="en-US" sz="1200">
                <a:solidFill>
                  <a:srgbClr val="000000"/>
                </a:solidFill>
              </a:rPr>
              <a:pPr algn="r"/>
              <a:t>18</a:t>
            </a:fld>
            <a:endParaRPr lang="en-GB" altLang="en-US" sz="1200"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txBox="1">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numCol="1">
            <a:prstTxWarp prst="textNoShape">
              <a:avLst/>
            </a:prstTxWarp>
          </a:bodyPr>
          <a:lstStyle/>
          <a:p>
            <a:pPr eaLnBrk="1"/>
            <a:r>
              <a:rPr lang="en-GB" altLang="en-US" smtClean="0">
                <a:latin typeface="Calibri" pitchFamily="34" charset="0"/>
              </a:rPr>
              <a:t>To make sure their data can be understood by themselves, their community and others, researchers should create metadata and documentation.</a:t>
            </a:r>
          </a:p>
          <a:p>
            <a:pPr eaLnBrk="1"/>
            <a:endParaRPr lang="en-GB" altLang="en-US" smtClean="0">
              <a:latin typeface="Calibri" pitchFamily="34" charset="0"/>
            </a:endParaRPr>
          </a:p>
          <a:p>
            <a:pPr eaLnBrk="1"/>
            <a:r>
              <a:rPr lang="en-GB" altLang="en-US" smtClean="0">
                <a:latin typeface="Calibri" pitchFamily="34" charset="0"/>
              </a:rPr>
              <a:t>Metadata is basic descriptive information to help identify and understand the structure of the data e.g. title, author...</a:t>
            </a:r>
          </a:p>
          <a:p>
            <a:pPr eaLnBrk="1"/>
            <a:r>
              <a:rPr lang="en-GB" altLang="en-US" smtClean="0">
                <a:latin typeface="Calibri" pitchFamily="34" charset="0"/>
              </a:rPr>
              <a:t>Documentation provides the wider context. It’s useful to share the methodology / workflow, software and any information needed to understand the data e.g. explanation of abbreviations or acronyms</a:t>
            </a:r>
          </a:p>
          <a:p>
            <a:pPr eaLnBrk="1"/>
            <a:endParaRPr lang="en-GB" altLang="en-US" smtClean="0">
              <a:latin typeface="Calibri" pitchFamily="34" charset="0"/>
            </a:endParaRPr>
          </a:p>
          <a:p>
            <a:pPr eaLnBrk="1"/>
            <a:r>
              <a:rPr lang="en-GB" altLang="en-US" smtClean="0">
                <a:latin typeface="Calibri" pitchFamily="34" charset="0"/>
              </a:rPr>
              <a:t>There are lots of standards that can be used. The DCC started a catalogue of disciplinary metadata standards which is now being taken forward as an international initiative via an RDA working group</a:t>
            </a:r>
          </a:p>
        </p:txBody>
      </p:sp>
      <p:sp>
        <p:nvSpPr>
          <p:cNvPr id="49156" name="Slide Number Placeholder 3"/>
          <p:cNvSpPr txBox="1">
            <a:spLocks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23077AC2-805F-40AA-BEDA-BC28596F3A09}" type="slidenum">
              <a:rPr lang="en-GB" altLang="en-US" sz="1200">
                <a:solidFill>
                  <a:srgbClr val="000000"/>
                </a:solidFill>
              </a:rPr>
              <a:pPr algn="r"/>
              <a:t>20</a:t>
            </a:fld>
            <a:endParaRPr lang="en-GB" altLang="en-US"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23</a:t>
            </a:fld>
            <a:endParaRPr lang="en-GB"/>
          </a:p>
        </p:txBody>
      </p:sp>
    </p:spTree>
    <p:extLst>
      <p:ext uri="{BB962C8B-B14F-4D97-AF65-F5344CB8AC3E}">
        <p14:creationId xmlns:p14="http://schemas.microsoft.com/office/powerpoint/2010/main" xmlns="" val="1135881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26</a:t>
            </a:fld>
            <a:endParaRPr lang="en-GB"/>
          </a:p>
        </p:txBody>
      </p:sp>
    </p:spTree>
    <p:extLst>
      <p:ext uri="{BB962C8B-B14F-4D97-AF65-F5344CB8AC3E}">
        <p14:creationId xmlns:p14="http://schemas.microsoft.com/office/powerpoint/2010/main" xmlns="" val="3669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OpenAIRE is also worth checking out. This is an EC-funded project to provide infrastructure for open access. They’ve recently released a short video that tells you how they can help.</a:t>
            </a:r>
          </a:p>
          <a:p>
            <a:endParaRPr lang="en-GB" dirty="0" smtClean="0"/>
          </a:p>
          <a:p>
            <a:r>
              <a:rPr lang="en-GB" dirty="0" smtClean="0"/>
              <a:t>Essentially OpenAIRE aggregates metadata from different repositories</a:t>
            </a:r>
            <a:r>
              <a:rPr lang="en-GB" baseline="0" dirty="0" smtClean="0"/>
              <a:t> to compile a complete list of publications and related outputs. They mine and enrich the content, de-duplicating entries and linking together publications with data, details about the project, authors, funders etc. OpenAIRE also provides a number of useful services &amp; APIs, for example you can embed a publication list for your project in your website that is automatically updated whenever someone adds a new paper to a repository (this is harvested into OpenAIRE and pushed out to your list).</a:t>
            </a:r>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31</a:t>
            </a:fld>
            <a:endParaRPr lang="en-GB" dirty="0"/>
          </a:p>
        </p:txBody>
      </p:sp>
    </p:spTree>
    <p:extLst>
      <p:ext uri="{BB962C8B-B14F-4D97-AF65-F5344CB8AC3E}">
        <p14:creationId xmlns:p14="http://schemas.microsoft.com/office/powerpoint/2010/main" xmlns="" val="1973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share common challenges:</a:t>
            </a:r>
          </a:p>
          <a:p>
            <a:r>
              <a:rPr lang="en-GB" dirty="0" smtClean="0"/>
              <a:t>– Reference models and architectures</a:t>
            </a:r>
          </a:p>
          <a:p>
            <a:r>
              <a:rPr lang="en-GB" dirty="0" smtClean="0"/>
              <a:t>– Persistent data identifiers</a:t>
            </a:r>
          </a:p>
          <a:p>
            <a:r>
              <a:rPr lang="en-GB" dirty="0" smtClean="0"/>
              <a:t>– Metadata management</a:t>
            </a:r>
          </a:p>
          <a:p>
            <a:r>
              <a:rPr lang="en-GB" dirty="0" smtClean="0"/>
              <a:t>– Distributed data sources</a:t>
            </a:r>
          </a:p>
          <a:p>
            <a:r>
              <a:rPr lang="en-GB" dirty="0" smtClean="0"/>
              <a:t>– Data interoperability</a:t>
            </a:r>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32</a:t>
            </a:fld>
            <a:endParaRPr lang="en-GB" dirty="0"/>
          </a:p>
        </p:txBody>
      </p:sp>
    </p:spTree>
    <p:extLst>
      <p:ext uri="{BB962C8B-B14F-4D97-AF65-F5344CB8AC3E}">
        <p14:creationId xmlns:p14="http://schemas.microsoft.com/office/powerpoint/2010/main" xmlns="" val="195436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smtClean="0">
              <a:latin typeface="Calibri" pitchFamily="34" charset="0"/>
            </a:endParaRPr>
          </a:p>
        </p:txBody>
      </p:sp>
      <p:sp>
        <p:nvSpPr>
          <p:cNvPr id="39940"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E52F64DF-81D3-42F7-947F-0B17DCA6D357}" type="slidenum">
              <a:rPr lang="en-GB" altLang="en-US" sz="1200">
                <a:solidFill>
                  <a:srgbClr val="000000"/>
                </a:solidFill>
                <a:latin typeface="Calibri" pitchFamily="34" charset="0"/>
              </a:rPr>
              <a:pPr algn="r" defTabSz="422041"/>
              <a:t>4</a:t>
            </a:fld>
            <a:endParaRPr lang="en-GB" altLang="en-US" sz="1200"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5</a:t>
            </a:fld>
            <a:endParaRPr lang="en-GB"/>
          </a:p>
        </p:txBody>
      </p:sp>
    </p:spTree>
    <p:extLst>
      <p:ext uri="{BB962C8B-B14F-4D97-AF65-F5344CB8AC3E}">
        <p14:creationId xmlns:p14="http://schemas.microsoft.com/office/powerpoint/2010/main" xmlns="" val="253648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There are seven areas participating in the pilot. This corresponds to about €3 billion or 20% of the overall Horizon 2020 budget in 2014 and 2015.</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Projects in others can take part on a voluntary basis. It’s an opt in / opt out basis.</a:t>
            </a:r>
          </a:p>
        </p:txBody>
      </p:sp>
      <p:sp>
        <p:nvSpPr>
          <p:cNvPr id="40964"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13D6A923-57B6-45AA-82B5-97286D1379CA}" type="slidenum">
              <a:rPr lang="en-GB" altLang="en-US" sz="1200">
                <a:solidFill>
                  <a:srgbClr val="000000"/>
                </a:solidFill>
                <a:latin typeface="Calibri" pitchFamily="34" charset="0"/>
              </a:rPr>
              <a:pPr algn="r" defTabSz="422041"/>
              <a:t>7</a:t>
            </a:fld>
            <a:endParaRPr lang="en-GB" altLang="en-US" sz="1200" dirty="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Projects in these seven areas aren’t forced to participate. There are various reasons to opt out e.g. if results can’t be shared due to confidentiality, legal restrictions or commercial opportunities.</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Opt out is available at any point. It can also apply to certain parts of the data e.g. they could share some aspects but not others.</a:t>
            </a:r>
          </a:p>
        </p:txBody>
      </p:sp>
      <p:sp>
        <p:nvSpPr>
          <p:cNvPr id="41988"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D4CC893B-A822-4B06-938A-7ED1B817BB28}" type="slidenum">
              <a:rPr lang="en-GB" altLang="en-US" sz="1200">
                <a:solidFill>
                  <a:srgbClr val="000000"/>
                </a:solidFill>
                <a:latin typeface="Calibri" pitchFamily="34" charset="0"/>
              </a:rPr>
              <a:pPr algn="r" defTabSz="422041"/>
              <a:t>8</a:t>
            </a:fld>
            <a:endParaRPr lang="en-GB" altLang="en-US" sz="1200" dirty="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For those that do take part in the pilot, the starting point is to make all data that underpin publications open. After that, it’s for researchers to define what else should be shared and can be made open. This should be outlined in the DMP.</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Sometimes sharing is not appropriate (e.g. due to ethical rules of personal data, intellectual property protection, commercial restrictions etc). It’s fine to apply restrictions in such cases. This could be an embargo period prior to publication or while a patent is sought, or controlling access and re-use to protect participants’ identities (e.g. via the use of secure data services / data enclaves or data sharing agreements). Restrictions should be outlined up-front in the DMP.</a:t>
            </a:r>
          </a:p>
        </p:txBody>
      </p:sp>
      <p:sp>
        <p:nvSpPr>
          <p:cNvPr id="43012"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F7B2F9F0-F222-4E53-9A49-B4C4593B1964}" type="slidenum">
              <a:rPr lang="en-GB" altLang="en-US" sz="1200">
                <a:solidFill>
                  <a:srgbClr val="000000"/>
                </a:solidFill>
                <a:latin typeface="Calibri" pitchFamily="34" charset="0"/>
              </a:rPr>
              <a:pPr algn="r" defTabSz="422041"/>
              <a:t>10</a:t>
            </a:fld>
            <a:endParaRPr lang="en-GB" altLang="en-US" sz="1200" dirty="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So the specific requirements on projects that participate in the pilot are to:</a:t>
            </a:r>
          </a:p>
          <a:p>
            <a:pPr eaLnBrk="1" hangingPunct="1"/>
            <a:r>
              <a:rPr lang="en-GB" altLang="en-US" dirty="0" smtClean="0">
                <a:latin typeface="Calibri" pitchFamily="34" charset="0"/>
              </a:rPr>
              <a:t>- Deposit data in a repository</a:t>
            </a:r>
          </a:p>
          <a:p>
            <a:pPr eaLnBrk="1" hangingPunct="1">
              <a:buFontTx/>
              <a:buChar char="-"/>
            </a:pPr>
            <a:r>
              <a:rPr lang="en-GB" altLang="en-US" dirty="0" smtClean="0">
                <a:latin typeface="Calibri" pitchFamily="34" charset="0"/>
              </a:rPr>
              <a:t> Enable reuse via open licensing</a:t>
            </a:r>
          </a:p>
          <a:p>
            <a:pPr eaLnBrk="1" hangingPunct="1">
              <a:buFontTx/>
              <a:buChar char="-"/>
            </a:pPr>
            <a:r>
              <a:rPr lang="en-GB" altLang="en-US" dirty="0" smtClean="0">
                <a:latin typeface="Calibri" pitchFamily="34" charset="0"/>
              </a:rPr>
              <a:t> Provide any tools (or at least info on them) needed to validate the data</a:t>
            </a:r>
          </a:p>
          <a:p>
            <a:pPr eaLnBrk="1" hangingPunct="1">
              <a:buFontTx/>
              <a:buChar char="-"/>
            </a:pPr>
            <a:endParaRPr lang="en-GB" altLang="en-US" dirty="0" smtClean="0">
              <a:latin typeface="Calibri" pitchFamily="34" charset="0"/>
            </a:endParaRPr>
          </a:p>
          <a:p>
            <a:pPr eaLnBrk="1" hangingPunct="1"/>
            <a:r>
              <a:rPr lang="en-GB" altLang="en-US" dirty="0" smtClean="0">
                <a:latin typeface="Calibri" pitchFamily="34" charset="0"/>
              </a:rPr>
              <a:t>The focus is planning for data sharing and then facilitating that through deposit, licensing and enabling reproducibility </a:t>
            </a:r>
          </a:p>
        </p:txBody>
      </p:sp>
      <p:sp>
        <p:nvSpPr>
          <p:cNvPr id="44036"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A4290AAF-2D36-41A9-8F6D-4C8F6518E487}" type="slidenum">
              <a:rPr lang="en-GB" altLang="en-US" sz="1200">
                <a:solidFill>
                  <a:srgbClr val="000000"/>
                </a:solidFill>
                <a:latin typeface="Calibri" pitchFamily="34" charset="0"/>
              </a:rPr>
              <a:pPr algn="r" defTabSz="422041"/>
              <a:t>11</a:t>
            </a:fld>
            <a:endParaRPr lang="en-GB" altLang="en-US" sz="1200" dirty="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5060"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D8620294-FCAC-4555-BA4D-96F09DC210CD}" type="slidenum">
              <a:rPr lang="en-GB" altLang="en-US" sz="1200">
                <a:solidFill>
                  <a:srgbClr val="000000"/>
                </a:solidFill>
                <a:latin typeface="Calibri" pitchFamily="34" charset="0"/>
              </a:rPr>
              <a:pPr algn="r" defTabSz="422041"/>
              <a:t>12</a:t>
            </a:fld>
            <a:endParaRPr lang="en-GB" altLang="en-US" sz="1200" dirty="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44588" y="687388"/>
            <a:ext cx="4568825" cy="3425825"/>
          </a:xfrm>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8" name="Slide Number Placeholder 7"/>
          <p:cNvSpPr>
            <a:spLocks noGrp="1"/>
          </p:cNvSpPr>
          <p:nvPr>
            <p:ph type="sldNum" sz="quarter" idx="11"/>
          </p:nvPr>
        </p:nvSpPr>
        <p:spPr/>
        <p:txBody>
          <a:bodyPr/>
          <a:lstStyle/>
          <a:p>
            <a:fld id="{F67BDBC9-2DB0-46F3-A943-B0F145512E68}"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7BDBC9-2DB0-46F3-A943-B0F145512E6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7BDBC9-2DB0-46F3-A943-B0F145512E68}"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07/01/2016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07/01/2016</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arah.jones@glasgow.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zenodo.org/" TargetMode="External"/><Relationship Id="rId4" Type="http://schemas.openxmlformats.org/officeDocument/2006/relationships/hyperlink" Target="http://service.re3data.org/search"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dcc.ac.uk/resources/how-guides/license-research-data" TargetMode="External"/><Relationship Id="rId7"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ufal.github.io/lindat-license-selector"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dcc.ac.uk/resources/metadata-standar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iosharing.or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ata-archive.ac.uk/create-manage/format/formats-table"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hyperlink" Target="https://okfn.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www.dcc.ac.uk/resources/data-management-plan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http://libraries.ucsd.edu/services/data-curation/data-management/dmp-samples.html" TargetMode="External"/><Relationship Id="rId2" Type="http://schemas.openxmlformats.org/officeDocument/2006/relationships/hyperlink" Target="http://www.neh.gov/divisions/odh/grant-news/data-management-plans-successful-grant-applications-2011-2014-now-available" TargetMode="External"/><Relationship Id="rId1" Type="http://schemas.openxmlformats.org/officeDocument/2006/relationships/slideLayout" Target="../slideLayouts/slideLayout2.xml"/><Relationship Id="rId5" Type="http://schemas.openxmlformats.org/officeDocument/2006/relationships/hyperlink" Target="http://www.dcc.ac.uk/resources/data-management-plans/guidance-examples" TargetMode="External"/><Relationship Id="rId4" Type="http://schemas.openxmlformats.org/officeDocument/2006/relationships/hyperlink" Target="http://relu.data-archive.ac.uk/data-sharing/planning/exampl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ata-archive.ac.uk/media/2894/managingsharing.pdf"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ec.europa.eu/research/participants/data/ref/h2020/grants_manual/hi/oa_pilot/h2020-hi-oa-pilot-guide_en.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fosteropenscience.e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openaire.eu/" TargetMode="External"/><Relationship Id="rId4" Type="http://schemas.openxmlformats.org/officeDocument/2006/relationships/hyperlink" Target="http://vimeo.com/10879010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eudat.eu/" TargetMode="Externa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dcc.ac.uk/resources/data-management-pla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c.europa.eu/research/participants/data/ref/h2020/grants_manual/hi/oa_pilot/h2020-hi-oa-data-mgt_en.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628800"/>
            <a:ext cx="7200800" cy="2163687"/>
          </a:xfrm>
        </p:spPr>
        <p:txBody>
          <a:bodyPr/>
          <a:lstStyle/>
          <a:p>
            <a:r>
              <a:rPr lang="en-GB" sz="4400" dirty="0" smtClean="0">
                <a:solidFill>
                  <a:srgbClr val="0635BA"/>
                </a:solidFill>
              </a:rPr>
              <a:t>Horizon 2020 and </a:t>
            </a:r>
            <a:br>
              <a:rPr lang="en-GB" sz="4400" dirty="0" smtClean="0">
                <a:solidFill>
                  <a:srgbClr val="0635BA"/>
                </a:solidFill>
              </a:rPr>
            </a:br>
            <a:r>
              <a:rPr lang="en-GB" sz="4400" dirty="0" smtClean="0">
                <a:solidFill>
                  <a:srgbClr val="0635BA"/>
                </a:solidFill>
              </a:rPr>
              <a:t>Data Management Plans</a:t>
            </a:r>
            <a:endParaRPr lang="en-GB" sz="4400" dirty="0">
              <a:solidFill>
                <a:srgbClr val="0635BA"/>
              </a:solidFill>
            </a:endParaRPr>
          </a:p>
        </p:txBody>
      </p:sp>
      <p:sp>
        <p:nvSpPr>
          <p:cNvPr id="3" name="Subtitle 2"/>
          <p:cNvSpPr>
            <a:spLocks noGrp="1"/>
          </p:cNvSpPr>
          <p:nvPr>
            <p:ph type="subTitle" idx="1"/>
          </p:nvPr>
        </p:nvSpPr>
        <p:spPr>
          <a:xfrm>
            <a:off x="2150482" y="3861048"/>
            <a:ext cx="4625752" cy="1728192"/>
          </a:xfrm>
        </p:spPr>
        <p:txBody>
          <a:bodyPr>
            <a:noAutofit/>
          </a:bodyPr>
          <a:lstStyle/>
          <a:p>
            <a:pPr algn="ctr">
              <a:spcAft>
                <a:spcPts val="0"/>
              </a:spcAft>
            </a:pPr>
            <a:r>
              <a:rPr lang="en-GB" sz="2000" cap="none" dirty="0" smtClean="0">
                <a:solidFill>
                  <a:schemeClr val="tx1"/>
                </a:solidFill>
                <a:latin typeface="+mn-lt"/>
              </a:rPr>
              <a:t>Sarah Jones</a:t>
            </a:r>
          </a:p>
          <a:p>
            <a:pPr algn="ctr">
              <a:spcAft>
                <a:spcPts val="0"/>
              </a:spcAft>
            </a:pPr>
            <a:r>
              <a:rPr lang="en-GB" sz="2000" cap="none" dirty="0" smtClean="0">
                <a:solidFill>
                  <a:schemeClr val="tx1"/>
                </a:solidFill>
                <a:latin typeface="+mn-lt"/>
              </a:rPr>
              <a:t>Digital Curation Centre, Glasgow</a:t>
            </a:r>
          </a:p>
          <a:p>
            <a:pPr algn="ctr">
              <a:spcAft>
                <a:spcPts val="0"/>
              </a:spcAft>
            </a:pPr>
            <a:r>
              <a:rPr lang="en-GB" sz="2000" cap="none" dirty="0" smtClean="0">
                <a:solidFill>
                  <a:schemeClr val="tx1"/>
                </a:solidFill>
                <a:latin typeface="+mn-lt"/>
                <a:hlinkClick r:id="rId2"/>
              </a:rPr>
              <a:t>sarah.jones@glasgow.ac.uk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a:t>
            </a:r>
            <a:r>
              <a:rPr lang="en-GB" sz="2000" cap="none" dirty="0" err="1" smtClean="0">
                <a:solidFill>
                  <a:schemeClr val="tx1"/>
                </a:solidFill>
                <a:latin typeface="+mn-lt"/>
              </a:rPr>
              <a:t>sjDCC</a:t>
            </a:r>
            <a:endParaRPr lang="en-GB" sz="2000" cap="none" dirty="0">
              <a:solidFill>
                <a:schemeClr val="tx1"/>
              </a:solidFill>
              <a:latin typeface="+mn-lt"/>
            </a:endParaRPr>
          </a:p>
        </p:txBody>
      </p:sp>
      <p:pic>
        <p:nvPicPr>
          <p:cNvPr id="4"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6" name="Rectangle 5"/>
          <p:cNvSpPr>
            <a:spLocks noChangeArrowheads="1"/>
          </p:cNvSpPr>
          <p:nvPr/>
        </p:nvSpPr>
        <p:spPr bwMode="auto">
          <a:xfrm>
            <a:off x="1475656" y="6381328"/>
            <a:ext cx="6696744" cy="307777"/>
          </a:xfrm>
          <a:prstGeom prst="rect">
            <a:avLst/>
          </a:prstGeom>
          <a:noFill/>
          <a:ln w="9525" algn="ctr">
            <a:noFill/>
            <a:miter lim="800000"/>
            <a:headEnd/>
            <a:tailEnd/>
          </a:ln>
        </p:spPr>
        <p:txBody>
          <a:bodyPr wrap="square">
            <a:spAutoFit/>
          </a:bodyPr>
          <a:lstStyle/>
          <a:p>
            <a:pPr algn="ctr"/>
            <a:r>
              <a:rPr lang="en-GB" sz="1400" i="1" dirty="0" smtClean="0"/>
              <a:t>Managing Ope</a:t>
            </a:r>
            <a:r>
              <a:rPr lang="en-GB" sz="1400" i="1" dirty="0" smtClean="0"/>
              <a:t>n Science workshop, EURAC</a:t>
            </a:r>
            <a:r>
              <a:rPr lang="en-GB" sz="1400" i="1" dirty="0" smtClean="0"/>
              <a:t>, 12 January 2016, Bolzano</a:t>
            </a:r>
            <a:endParaRPr lang="en-GB" sz="1400" i="1" dirty="0"/>
          </a:p>
        </p:txBody>
      </p:sp>
    </p:spTree>
    <p:extLst>
      <p:ext uri="{BB962C8B-B14F-4D97-AF65-F5344CB8AC3E}">
        <p14:creationId xmlns:p14="http://schemas.microsoft.com/office/powerpoint/2010/main" xmlns="" val="3285054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p:cNvSpPr>
          <p:nvPr>
            <p:ph type="title"/>
          </p:nvPr>
        </p:nvSpPr>
        <p:spPr/>
        <p:txBody>
          <a:bodyPr/>
          <a:lstStyle/>
          <a:p>
            <a:r>
              <a:rPr lang="en-GB" altLang="en-US" dirty="0"/>
              <a:t>Which data does the pilot apply to?</a:t>
            </a:r>
          </a:p>
        </p:txBody>
      </p:sp>
      <p:sp>
        <p:nvSpPr>
          <p:cNvPr id="19459" name="Content Placeholder 2"/>
          <p:cNvSpPr txBox="1">
            <a:spLocks noGrp="1"/>
          </p:cNvSpPr>
          <p:nvPr>
            <p:ph idx="1"/>
          </p:nvPr>
        </p:nvSpPr>
        <p:spPr>
          <a:xfrm>
            <a:off x="468313" y="1700213"/>
            <a:ext cx="8207375" cy="2563812"/>
          </a:xfrm>
        </p:spPr>
        <p:txBody>
          <a:bodyPr/>
          <a:lstStyle/>
          <a:p>
            <a:pPr eaLnBrk="1" hangingPunct="1"/>
            <a:r>
              <a:rPr lang="en-GB" altLang="en-US" sz="2400" dirty="0" smtClean="0"/>
              <a:t>Data, including associated metadata, needed to validate the results in scientific publications</a:t>
            </a:r>
          </a:p>
          <a:p>
            <a:pPr eaLnBrk="1" hangingPunct="1"/>
            <a:endParaRPr lang="en-GB" altLang="en-US" sz="2400" dirty="0" smtClean="0"/>
          </a:p>
          <a:p>
            <a:pPr eaLnBrk="1" hangingPunct="1"/>
            <a:r>
              <a:rPr lang="en-GB" altLang="en-US" sz="2400" dirty="0" smtClean="0"/>
              <a:t>Other curated and/or raw data, including associated metadata, as specified in the DMP</a:t>
            </a:r>
          </a:p>
        </p:txBody>
      </p:sp>
      <p:sp>
        <p:nvSpPr>
          <p:cNvPr id="19460" name="TextBox 3"/>
          <p:cNvSpPr>
            <a:spLocks noChangeArrowheads="1"/>
          </p:cNvSpPr>
          <p:nvPr/>
        </p:nvSpPr>
        <p:spPr bwMode="auto">
          <a:xfrm>
            <a:off x="457200" y="4497388"/>
            <a:ext cx="8208963" cy="1089660"/>
          </a:xfrm>
          <a:prstGeom prst="roundRect">
            <a:avLst>
              <a:gd name="adj" fmla="val 16667"/>
            </a:avLst>
          </a:prstGeom>
          <a:solidFill>
            <a:srgbClr val="2DA2BF"/>
          </a:solidFill>
          <a:ln w="11430">
            <a:solidFill>
              <a:srgbClr val="1E768C"/>
            </a:solidFill>
            <a:miter lim="800000"/>
            <a:headEnd/>
            <a:tailEnd/>
          </a:ln>
        </p:spPr>
        <p:txBody>
          <a:bodyPr anchorCtr="1">
            <a:spAutoFit/>
          </a:bodyPr>
          <a:lstStyle/>
          <a:p>
            <a:pPr algn="ctr" defTabSz="457200">
              <a:spcAft>
                <a:spcPts val="1200"/>
              </a:spcAft>
            </a:pPr>
            <a:r>
              <a:rPr lang="en-GB" altLang="en-US" sz="2400" dirty="0">
                <a:solidFill>
                  <a:srgbClr val="FFFFFF"/>
                </a:solidFill>
              </a:rPr>
              <a:t>Doesn’t apply to all data (researchers to define as appropriate)</a:t>
            </a:r>
          </a:p>
          <a:p>
            <a:pPr algn="ctr" defTabSz="457200">
              <a:spcAft>
                <a:spcPts val="1200"/>
              </a:spcAft>
            </a:pPr>
            <a:r>
              <a:rPr lang="en-GB" altLang="en-US" sz="2400" dirty="0">
                <a:solidFill>
                  <a:srgbClr val="FFFFFF"/>
                </a:solidFill>
              </a:rPr>
              <a:t>Don’t have to share data if inappropriate  – exemptions apply</a:t>
            </a:r>
          </a:p>
        </p:txBody>
      </p:sp>
    </p:spTree>
    <p:extLst>
      <p:ext uri="{BB962C8B-B14F-4D97-AF65-F5344CB8AC3E}">
        <p14:creationId xmlns:p14="http://schemas.microsoft.com/office/powerpoint/2010/main" xmlns="" val="14752824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p:nvPr>
        </p:nvSpPr>
        <p:spPr>
          <a:xfrm>
            <a:off x="457200" y="339725"/>
            <a:ext cx="8467725" cy="688975"/>
          </a:xfrm>
        </p:spPr>
        <p:txBody>
          <a:bodyPr/>
          <a:lstStyle/>
          <a:p>
            <a:r>
              <a:rPr lang="en-GB" altLang="en-US" dirty="0"/>
              <a:t>Key requirements of the open data pilot </a:t>
            </a:r>
          </a:p>
        </p:txBody>
      </p:sp>
      <p:sp>
        <p:nvSpPr>
          <p:cNvPr id="20483" name="Content Placeholder 2"/>
          <p:cNvSpPr txBox="1">
            <a:spLocks noGrp="1"/>
          </p:cNvSpPr>
          <p:nvPr>
            <p:ph idx="1"/>
          </p:nvPr>
        </p:nvSpPr>
        <p:spPr>
          <a:xfrm>
            <a:off x="323528" y="1412776"/>
            <a:ext cx="8183562" cy="4657725"/>
          </a:xfrm>
        </p:spPr>
        <p:txBody>
          <a:bodyPr>
            <a:noAutofit/>
          </a:bodyPr>
          <a:lstStyle/>
          <a:p>
            <a:pPr>
              <a:spcBef>
                <a:spcPts val="600"/>
              </a:spcBef>
              <a:spcAft>
                <a:spcPts val="1800"/>
              </a:spcAft>
              <a:defRPr/>
            </a:pPr>
            <a:r>
              <a:rPr lang="en-GB" sz="2400" dirty="0" smtClean="0"/>
              <a:t>Beneficiaries participating in the Pilot will:</a:t>
            </a:r>
          </a:p>
          <a:p>
            <a:pPr lvl="1" indent="-457200">
              <a:spcBef>
                <a:spcPts val="600"/>
              </a:spcBef>
              <a:spcAft>
                <a:spcPts val="1800"/>
              </a:spcAft>
              <a:defRPr/>
            </a:pPr>
            <a:r>
              <a:rPr lang="en-GB" sz="2400" dirty="0" smtClean="0"/>
              <a:t>Deposit data in a research data repository of their choice</a:t>
            </a:r>
          </a:p>
          <a:p>
            <a:pPr lvl="1" indent="-457200">
              <a:spcBef>
                <a:spcPts val="600"/>
              </a:spcBef>
              <a:spcAft>
                <a:spcPts val="1800"/>
              </a:spcAft>
              <a:defRPr/>
            </a:pPr>
            <a:r>
              <a:rPr lang="fr-BE" sz="2400" dirty="0" smtClean="0"/>
              <a:t>Take measures to make it possible for others to access, mine, exploit, reproduce and disseminate the data free of charge</a:t>
            </a:r>
            <a:endParaRPr lang="en-GB" sz="2400" dirty="0" smtClean="0"/>
          </a:p>
          <a:p>
            <a:pPr lvl="1" indent="-457200">
              <a:spcBef>
                <a:spcPts val="600"/>
              </a:spcBef>
              <a:spcAft>
                <a:spcPts val="1800"/>
              </a:spcAft>
              <a:defRPr/>
            </a:pPr>
            <a:r>
              <a:rPr lang="en-GB" sz="2400" dirty="0" smtClean="0"/>
              <a:t>Provide information about tools and instruments necessary for validating the results (where possible, provide the tools and instruments themselves)</a:t>
            </a:r>
            <a:endParaRPr lang="en-GB" sz="2400" dirty="0"/>
          </a:p>
        </p:txBody>
      </p:sp>
    </p:spTree>
    <p:extLst>
      <p:ext uri="{BB962C8B-B14F-4D97-AF65-F5344CB8AC3E}">
        <p14:creationId xmlns:p14="http://schemas.microsoft.com/office/powerpoint/2010/main" xmlns="" val="130091119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p:nvPr>
        </p:nvSpPr>
        <p:spPr/>
        <p:txBody>
          <a:bodyPr/>
          <a:lstStyle/>
          <a:p>
            <a:r>
              <a:rPr lang="en-GB" altLang="en-US" dirty="0"/>
              <a:t>Data Management Plans</a:t>
            </a:r>
          </a:p>
        </p:txBody>
      </p:sp>
      <p:sp>
        <p:nvSpPr>
          <p:cNvPr id="3" name="Content Placeholder 2"/>
          <p:cNvSpPr txBox="1">
            <a:spLocks noGrp="1"/>
          </p:cNvSpPr>
          <p:nvPr>
            <p:ph idx="1"/>
          </p:nvPr>
        </p:nvSpPr>
        <p:spPr>
          <a:xfrm>
            <a:off x="395536" y="1412776"/>
            <a:ext cx="8418513" cy="4437062"/>
          </a:xfrm>
        </p:spPr>
        <p:txBody>
          <a:bodyPr/>
          <a:lstStyle/>
          <a:p>
            <a:pPr marL="0" indent="0" eaLnBrk="1" fontAlgn="auto" hangingPunct="1">
              <a:spcBef>
                <a:spcPts val="300"/>
              </a:spcBef>
              <a:spcAft>
                <a:spcPts val="0"/>
              </a:spcAft>
              <a:buFont typeface="Wingdings 2"/>
              <a:buNone/>
              <a:defRPr/>
            </a:pPr>
            <a:endParaRPr lang="en-GB" sz="1600" dirty="0" smtClean="0"/>
          </a:p>
          <a:p>
            <a:pPr marL="0" indent="0" eaLnBrk="1" fontAlgn="auto" hangingPunct="1">
              <a:spcAft>
                <a:spcPts val="0"/>
              </a:spcAft>
              <a:buFont typeface="Wingdings 2"/>
              <a:buNone/>
              <a:defRPr/>
            </a:pPr>
            <a:r>
              <a:rPr lang="en-GB" dirty="0" smtClean="0"/>
              <a:t>Projects participating in the pilot will be required to develop a Data Management plan (DMP), in which they will specify what data will be open.</a:t>
            </a:r>
          </a:p>
          <a:p>
            <a:pPr marL="274320" indent="-274320" eaLnBrk="1" fontAlgn="auto" hangingPunct="1">
              <a:spcAft>
                <a:spcPts val="0"/>
              </a:spcAft>
              <a:buFont typeface="Wingdings 2"/>
              <a:buChar char=""/>
              <a:defRPr/>
            </a:pPr>
            <a:endParaRPr lang="en-GB" dirty="0" smtClean="0"/>
          </a:p>
          <a:p>
            <a:pPr marL="274320" indent="-274320" eaLnBrk="1" fontAlgn="auto" hangingPunct="1">
              <a:spcAft>
                <a:spcPts val="0"/>
              </a:spcAft>
              <a:buFont typeface="Wingdings 2"/>
              <a:buNone/>
              <a:defRPr/>
            </a:pPr>
            <a:endParaRPr lang="en-GB" dirty="0" smtClean="0"/>
          </a:p>
        </p:txBody>
      </p:sp>
      <p:sp>
        <p:nvSpPr>
          <p:cNvPr id="21508" name="TextBox 3"/>
          <p:cNvSpPr>
            <a:spLocks noChangeArrowheads="1"/>
          </p:cNvSpPr>
          <p:nvPr/>
        </p:nvSpPr>
        <p:spPr bwMode="auto">
          <a:xfrm>
            <a:off x="539552" y="3762375"/>
            <a:ext cx="7731323" cy="2247424"/>
          </a:xfrm>
          <a:prstGeom prst="roundRect">
            <a:avLst>
              <a:gd name="adj" fmla="val 16667"/>
            </a:avLst>
          </a:prstGeom>
          <a:solidFill>
            <a:srgbClr val="2DA2BF"/>
          </a:solidFill>
          <a:ln w="11430">
            <a:solidFill>
              <a:srgbClr val="1E768C"/>
            </a:solidFill>
            <a:miter lim="800000"/>
            <a:headEnd/>
            <a:tailEnd/>
          </a:ln>
        </p:spPr>
        <p:txBody>
          <a:bodyPr wrap="square" anchorCtr="1">
            <a:spAutoFit/>
          </a:bodyPr>
          <a:lstStyle/>
          <a:p>
            <a:pPr algn="ctr" defTabSz="457200">
              <a:spcBef>
                <a:spcPts val="1800"/>
              </a:spcBef>
            </a:pPr>
            <a:r>
              <a:rPr lang="en-GB" altLang="en-US" sz="2400" dirty="0">
                <a:solidFill>
                  <a:srgbClr val="FFFFFF"/>
                </a:solidFill>
              </a:rPr>
              <a:t>Note that the Commission does NOT require applicants to  submit a DMP at the proposal stage.</a:t>
            </a:r>
          </a:p>
          <a:p>
            <a:pPr algn="ctr" defTabSz="457200">
              <a:spcBef>
                <a:spcPts val="1800"/>
              </a:spcBef>
            </a:pPr>
            <a:r>
              <a:rPr lang="en-GB" altLang="en-US" sz="2400" dirty="0">
                <a:solidFill>
                  <a:srgbClr val="FFFFFF"/>
                </a:solidFill>
              </a:rPr>
              <a:t>A DMP is therefore NOT part of the evaluation.  </a:t>
            </a:r>
          </a:p>
          <a:p>
            <a:pPr algn="ctr" defTabSz="457200">
              <a:spcBef>
                <a:spcPts val="1800"/>
              </a:spcBef>
            </a:pPr>
            <a:r>
              <a:rPr lang="en-GB" altLang="en-US" sz="2400" dirty="0">
                <a:solidFill>
                  <a:srgbClr val="FFFFFF"/>
                </a:solidFill>
              </a:rPr>
              <a:t>DMPs are a deliverable for those participating in the pilot.</a:t>
            </a:r>
          </a:p>
        </p:txBody>
      </p:sp>
    </p:spTree>
    <p:extLst>
      <p:ext uri="{BB962C8B-B14F-4D97-AF65-F5344CB8AC3E}">
        <p14:creationId xmlns:p14="http://schemas.microsoft.com/office/powerpoint/2010/main" xmlns="" val="26458515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558800" y="260648"/>
            <a:ext cx="8128000" cy="936104"/>
          </a:xfrm>
        </p:spPr>
        <p:txBody>
          <a:bodyPr/>
          <a:lstStyle/>
          <a:p>
            <a:pPr eaLnBrk="1" hangingPunct="1"/>
            <a:r>
              <a:rPr lang="en-GB" altLang="en-US" smtClean="0"/>
              <a:t>What is a data management plan?</a:t>
            </a:r>
          </a:p>
        </p:txBody>
      </p:sp>
      <p:sp>
        <p:nvSpPr>
          <p:cNvPr id="7171" name="Content Placeholder 2"/>
          <p:cNvSpPr>
            <a:spLocks/>
          </p:cNvSpPr>
          <p:nvPr/>
        </p:nvSpPr>
        <p:spPr bwMode="auto">
          <a:xfrm>
            <a:off x="355600" y="1498600"/>
            <a:ext cx="8534400" cy="5118100"/>
          </a:xfrm>
          <a:prstGeom prst="rect">
            <a:avLst/>
          </a:prstGeom>
          <a:noFill/>
          <a:ln w="9525">
            <a:noFill/>
            <a:miter lim="800000"/>
            <a:headEnd/>
            <a:tailEnd/>
          </a:ln>
        </p:spPr>
        <p:txBody>
          <a:bodyPr/>
          <a:lstStyle/>
          <a:p>
            <a:pPr marL="342900" indent="-342900" eaLnBrk="0" hangingPunct="0">
              <a:buClr>
                <a:schemeClr val="tx2"/>
              </a:buClr>
              <a:buFontTx/>
              <a:buNone/>
              <a:defRPr/>
            </a:pPr>
            <a:endParaRPr lang="en-GB" sz="800" u="sng" dirty="0"/>
          </a:p>
          <a:p>
            <a:pPr>
              <a:buFontTx/>
              <a:buNone/>
              <a:defRPr/>
            </a:pPr>
            <a:r>
              <a:rPr lang="en-GB" sz="2400" dirty="0">
                <a:latin typeface="Calibri" pitchFamily="34" charset="0"/>
                <a:cs typeface="Calibri" pitchFamily="34" charset="0"/>
              </a:rPr>
              <a:t>A brief plan written at the start of </a:t>
            </a:r>
            <a:r>
              <a:rPr lang="en-GB" sz="2400" dirty="0" smtClean="0">
                <a:latin typeface="Calibri" pitchFamily="34" charset="0"/>
                <a:cs typeface="Calibri" pitchFamily="34" charset="0"/>
              </a:rPr>
              <a:t>a </a:t>
            </a:r>
            <a:r>
              <a:rPr lang="en-GB" sz="2400" dirty="0">
                <a:latin typeface="Calibri" pitchFamily="34" charset="0"/>
                <a:cs typeface="Calibri" pitchFamily="34" charset="0"/>
              </a:rPr>
              <a:t>project to define:</a:t>
            </a:r>
          </a:p>
          <a:p>
            <a:pPr marL="342900" indent="-342900">
              <a:buClrTx/>
              <a:buFont typeface="Arial" panose="020B0604020202020204" pitchFamily="34" charset="0"/>
              <a:buChar char="•"/>
              <a:defRPr/>
            </a:pPr>
            <a:r>
              <a:rPr lang="en-GB" sz="2400" dirty="0">
                <a:latin typeface="Calibri" pitchFamily="34" charset="0"/>
                <a:cs typeface="Calibri" pitchFamily="34" charset="0"/>
              </a:rPr>
              <a:t>  how </a:t>
            </a:r>
            <a:r>
              <a:rPr lang="en-GB" sz="2400" dirty="0" smtClean="0">
                <a:latin typeface="Calibri" pitchFamily="34" charset="0"/>
                <a:cs typeface="Calibri" pitchFamily="34" charset="0"/>
              </a:rPr>
              <a:t>the </a:t>
            </a:r>
            <a:r>
              <a:rPr lang="en-GB" sz="2400" dirty="0">
                <a:latin typeface="Calibri" pitchFamily="34" charset="0"/>
                <a:cs typeface="Calibri" pitchFamily="34" charset="0"/>
              </a:rPr>
              <a:t>data will be created?</a:t>
            </a:r>
          </a:p>
          <a:p>
            <a:pPr marL="342900" indent="-342900">
              <a:buClrTx/>
              <a:buFont typeface="Arial" panose="020B0604020202020204" pitchFamily="34" charset="0"/>
              <a:buChar char="•"/>
              <a:defRPr/>
            </a:pPr>
            <a:r>
              <a:rPr lang="en-GB" sz="2400" dirty="0">
                <a:latin typeface="Calibri" pitchFamily="34" charset="0"/>
                <a:cs typeface="Calibri" pitchFamily="34" charset="0"/>
              </a:rPr>
              <a:t>  how it will be documented?</a:t>
            </a:r>
          </a:p>
          <a:p>
            <a:pPr marL="342900" indent="-342900">
              <a:buClrTx/>
              <a:buFont typeface="Arial" panose="020B0604020202020204" pitchFamily="34" charset="0"/>
              <a:buChar char="•"/>
              <a:defRPr/>
            </a:pPr>
            <a:r>
              <a:rPr lang="en-GB" sz="2400" dirty="0">
                <a:latin typeface="Calibri" pitchFamily="34" charset="0"/>
                <a:cs typeface="Calibri" pitchFamily="34" charset="0"/>
              </a:rPr>
              <a:t>  who will access it?</a:t>
            </a:r>
          </a:p>
          <a:p>
            <a:pPr marL="342900" indent="-342900">
              <a:buClrTx/>
              <a:buFont typeface="Arial" panose="020B0604020202020204" pitchFamily="34" charset="0"/>
              <a:buChar char="•"/>
              <a:defRPr/>
            </a:pPr>
            <a:r>
              <a:rPr lang="en-GB" sz="2400" dirty="0">
                <a:latin typeface="Calibri" pitchFamily="34" charset="0"/>
                <a:cs typeface="Calibri" pitchFamily="34" charset="0"/>
              </a:rPr>
              <a:t>  where it will be stored?</a:t>
            </a:r>
          </a:p>
          <a:p>
            <a:pPr marL="342900" indent="-342900">
              <a:buClrTx/>
              <a:buFont typeface="Arial" panose="020B0604020202020204" pitchFamily="34" charset="0"/>
              <a:buChar char="•"/>
              <a:defRPr/>
            </a:pPr>
            <a:r>
              <a:rPr lang="en-GB" sz="2400" dirty="0">
                <a:latin typeface="Calibri" pitchFamily="34" charset="0"/>
                <a:cs typeface="Calibri" pitchFamily="34" charset="0"/>
              </a:rPr>
              <a:t>  who will back it up?</a:t>
            </a:r>
          </a:p>
          <a:p>
            <a:pPr marL="342900" indent="-342900">
              <a:buClrTx/>
              <a:buFont typeface="Arial" panose="020B0604020202020204" pitchFamily="34" charset="0"/>
              <a:buChar char="•"/>
              <a:defRPr/>
            </a:pPr>
            <a:r>
              <a:rPr lang="en-GB" sz="2400" dirty="0">
                <a:latin typeface="Calibri" pitchFamily="34" charset="0"/>
                <a:cs typeface="Calibri" pitchFamily="34" charset="0"/>
              </a:rPr>
              <a:t>  whether (and how) it will be shared &amp; preserved?</a:t>
            </a:r>
          </a:p>
          <a:p>
            <a:pPr>
              <a:buFontTx/>
              <a:buNone/>
              <a:defRPr/>
            </a:pPr>
            <a:endParaRPr lang="en-GB" sz="2400" dirty="0">
              <a:latin typeface="Calibri" pitchFamily="34" charset="0"/>
              <a:cs typeface="Calibri" pitchFamily="34" charset="0"/>
            </a:endParaRPr>
          </a:p>
          <a:p>
            <a:pPr>
              <a:buFontTx/>
              <a:buNone/>
              <a:defRPr/>
            </a:pPr>
            <a:r>
              <a:rPr lang="en-GB" sz="2400" dirty="0">
                <a:latin typeface="Calibri" pitchFamily="34" charset="0"/>
                <a:cs typeface="Calibri" pitchFamily="34" charset="0"/>
              </a:rPr>
              <a:t>DMPs are often submitted as part of grant applications, but are useful whenever </a:t>
            </a:r>
            <a:r>
              <a:rPr lang="en-GB" sz="2400" dirty="0" smtClean="0">
                <a:latin typeface="Calibri" pitchFamily="34" charset="0"/>
                <a:cs typeface="Calibri" pitchFamily="34" charset="0"/>
              </a:rPr>
              <a:t>researchers are </a:t>
            </a:r>
            <a:r>
              <a:rPr lang="en-GB" sz="2400" dirty="0">
                <a:latin typeface="Calibri" pitchFamily="34" charset="0"/>
                <a:cs typeface="Calibri" pitchFamily="34" charset="0"/>
              </a:rPr>
              <a:t>creating data.</a:t>
            </a:r>
          </a:p>
        </p:txBody>
      </p:sp>
    </p:spTree>
    <p:extLst>
      <p:ext uri="{BB962C8B-B14F-4D97-AF65-F5344CB8AC3E}">
        <p14:creationId xmlns:p14="http://schemas.microsoft.com/office/powerpoint/2010/main" xmlns="" val="2186746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42856"/>
            <a:ext cx="7667897" cy="825904"/>
          </a:xfrm>
        </p:spPr>
        <p:txBody>
          <a:bodyPr/>
          <a:lstStyle/>
          <a:p>
            <a:r>
              <a:rPr lang="en-GB" dirty="0" smtClean="0"/>
              <a:t>How do DMPs help?</a:t>
            </a:r>
          </a:p>
        </p:txBody>
      </p:sp>
      <p:sp>
        <p:nvSpPr>
          <p:cNvPr id="9219" name="Content Placeholder 2"/>
          <p:cNvSpPr>
            <a:spLocks noGrp="1"/>
          </p:cNvSpPr>
          <p:nvPr>
            <p:ph idx="1"/>
          </p:nvPr>
        </p:nvSpPr>
        <p:spPr>
          <a:xfrm>
            <a:off x="323528" y="1700808"/>
            <a:ext cx="8266996" cy="4708947"/>
          </a:xfrm>
        </p:spPr>
        <p:txBody>
          <a:bodyPr>
            <a:normAutofit/>
          </a:bodyPr>
          <a:lstStyle/>
          <a:p>
            <a:pPr marL="0">
              <a:spcBef>
                <a:spcPts val="0"/>
              </a:spcBef>
              <a:buFontTx/>
              <a:buNone/>
              <a:defRPr/>
            </a:pPr>
            <a:r>
              <a:rPr lang="en-GB" sz="2400" dirty="0" smtClean="0">
                <a:latin typeface="Calibri" pitchFamily="34" charset="0"/>
                <a:cs typeface="Calibri" pitchFamily="34" charset="0"/>
              </a:rPr>
              <a:t>Planning is useful whether or not a DMP needs submitted with a grant application, as it can help you to…</a:t>
            </a:r>
          </a:p>
          <a:p>
            <a:pPr marL="685800" lvl="1" indent="-457200">
              <a:spcBef>
                <a:spcPts val="1800"/>
              </a:spcBef>
              <a:buClrTx/>
              <a:buFont typeface="Wingdings" charset="2"/>
              <a:buAutoNum type="arabicPlain"/>
            </a:pPr>
            <a:r>
              <a:rPr lang="en-GB" sz="2400" dirty="0" smtClean="0"/>
              <a:t>Make informed decisions to anticipate and avoid problems </a:t>
            </a:r>
          </a:p>
          <a:p>
            <a:pPr marL="685800" lvl="1" indent="-457200">
              <a:spcBef>
                <a:spcPts val="1800"/>
              </a:spcBef>
              <a:buClrTx/>
              <a:buFont typeface="Wingdings" charset="2"/>
              <a:buAutoNum type="arabicPlain"/>
            </a:pPr>
            <a:r>
              <a:rPr lang="en-GB" sz="2400" dirty="0" smtClean="0"/>
              <a:t>Avoid duplication, data loss and security breaches </a:t>
            </a:r>
          </a:p>
          <a:p>
            <a:pPr marL="685800" lvl="1" indent="-457200">
              <a:spcBef>
                <a:spcPts val="1800"/>
              </a:spcBef>
              <a:buClrTx/>
              <a:buFont typeface="Wingdings" charset="2"/>
              <a:buAutoNum type="arabicPlain"/>
            </a:pPr>
            <a:r>
              <a:rPr lang="en-GB" sz="2400" dirty="0" smtClean="0"/>
              <a:t>Develop procedures for consistency across teams / sites</a:t>
            </a:r>
          </a:p>
          <a:p>
            <a:pPr marL="685800" lvl="1" indent="-457200">
              <a:spcBef>
                <a:spcPts val="1800"/>
              </a:spcBef>
              <a:buClrTx/>
              <a:buFont typeface="Wingdings" charset="2"/>
              <a:buAutoNum type="arabicPlain"/>
            </a:pPr>
            <a:r>
              <a:rPr lang="en-GB" sz="2400" dirty="0" smtClean="0"/>
              <a:t>Ensure data are accurate, complete, reliable and secure</a:t>
            </a:r>
          </a:p>
          <a:p>
            <a:pPr marL="685800" lvl="1" indent="-457200">
              <a:spcBef>
                <a:spcPts val="1800"/>
              </a:spcBef>
              <a:buClrTx/>
              <a:buFont typeface="Wingdings" charset="2"/>
              <a:buAutoNum type="arabicPlain"/>
            </a:pPr>
            <a:r>
              <a:rPr lang="en-GB" sz="2400" dirty="0" smtClean="0"/>
              <a:t>Save time and effort to make your life easier!</a:t>
            </a:r>
          </a:p>
          <a:p>
            <a:endParaRPr lang="en-GB" sz="1800" dirty="0" smtClean="0"/>
          </a:p>
        </p:txBody>
      </p:sp>
    </p:spTree>
    <p:extLst>
      <p:ext uri="{BB962C8B-B14F-4D97-AF65-F5344CB8AC3E}">
        <p14:creationId xmlns:p14="http://schemas.microsoft.com/office/powerpoint/2010/main" xmlns="" val="1587898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2"/>
          </p:nvPr>
        </p:nvSpPr>
        <p:spPr>
          <a:xfrm>
            <a:off x="251520" y="2348880"/>
            <a:ext cx="4342383" cy="3998912"/>
          </a:xfrm>
        </p:spPr>
        <p:txBody>
          <a:bodyPr>
            <a:normAutofit lnSpcReduction="10000"/>
          </a:bodyPr>
          <a:lstStyle/>
          <a:p>
            <a:pPr marL="0" indent="0" eaLnBrk="1" fontAlgn="auto" hangingPunct="1">
              <a:spcBef>
                <a:spcPts val="500"/>
              </a:spcBef>
              <a:spcAft>
                <a:spcPts val="0"/>
              </a:spcAft>
              <a:buFont typeface="Wingdings 2"/>
              <a:buNone/>
              <a:defRPr/>
            </a:pPr>
            <a:r>
              <a:rPr lang="en-GB" sz="1900" dirty="0" smtClean="0"/>
              <a:t>Where relevant*, H2020 proposals can include a section on data management which is evaluated under the criterion ‘Impact’</a:t>
            </a:r>
          </a:p>
          <a:p>
            <a:pPr marL="285750" indent="-285750" eaLnBrk="1" fontAlgn="auto" hangingPunct="1">
              <a:spcBef>
                <a:spcPts val="1200"/>
              </a:spcBef>
              <a:spcAft>
                <a:spcPts val="0"/>
              </a:spcAft>
              <a:buFont typeface="Arial" panose="020B0604020202020204" pitchFamily="34" charset="0"/>
              <a:buChar char="•"/>
              <a:defRPr/>
            </a:pPr>
            <a:r>
              <a:rPr lang="en-GB" sz="1900" dirty="0" smtClean="0"/>
              <a:t>What types of data will the project generate/collect?</a:t>
            </a:r>
          </a:p>
          <a:p>
            <a:pPr marL="285750" indent="-285750" eaLnBrk="1" fontAlgn="auto" hangingPunct="1">
              <a:spcBef>
                <a:spcPts val="1200"/>
              </a:spcBef>
              <a:spcAft>
                <a:spcPts val="0"/>
              </a:spcAft>
              <a:buFont typeface="Arial" panose="020B0604020202020204" pitchFamily="34" charset="0"/>
              <a:buChar char="•"/>
              <a:defRPr/>
            </a:pPr>
            <a:r>
              <a:rPr lang="en-GB" sz="1900" dirty="0" smtClean="0"/>
              <a:t>What standards will be used?</a:t>
            </a:r>
          </a:p>
          <a:p>
            <a:pPr marL="285750" indent="-285750" eaLnBrk="1" fontAlgn="auto" hangingPunct="1">
              <a:spcBef>
                <a:spcPts val="1200"/>
              </a:spcBef>
              <a:spcAft>
                <a:spcPts val="0"/>
              </a:spcAft>
              <a:buFont typeface="Arial" panose="020B0604020202020204" pitchFamily="34" charset="0"/>
              <a:buChar char="•"/>
              <a:defRPr/>
            </a:pPr>
            <a:r>
              <a:rPr lang="en-GB" sz="1900" dirty="0" smtClean="0"/>
              <a:t>How will this data be shared/made available? If not, why?</a:t>
            </a:r>
          </a:p>
          <a:p>
            <a:pPr marL="285750" indent="-285750" eaLnBrk="1" fontAlgn="auto" hangingPunct="1">
              <a:spcBef>
                <a:spcPts val="1200"/>
              </a:spcBef>
              <a:spcAft>
                <a:spcPts val="0"/>
              </a:spcAft>
              <a:buFont typeface="Arial" panose="020B0604020202020204" pitchFamily="34" charset="0"/>
              <a:buChar char="•"/>
              <a:defRPr/>
            </a:pPr>
            <a:r>
              <a:rPr lang="en-GB" sz="1900" dirty="0" smtClean="0"/>
              <a:t>How will this data be curated and preserved?</a:t>
            </a:r>
          </a:p>
          <a:p>
            <a:pPr marL="274320" indent="-274320" eaLnBrk="1" fontAlgn="auto" hangingPunct="1">
              <a:spcBef>
                <a:spcPts val="1200"/>
              </a:spcBef>
              <a:spcAft>
                <a:spcPts val="0"/>
              </a:spcAft>
              <a:buFont typeface="Wingdings 2"/>
              <a:buNone/>
              <a:defRPr/>
            </a:pPr>
            <a:r>
              <a:rPr lang="en-GB" sz="1200" dirty="0" smtClean="0"/>
              <a:t>* For “Research and Innovation actions” and “Innovation Actions”</a:t>
            </a:r>
          </a:p>
        </p:txBody>
      </p:sp>
      <p:sp>
        <p:nvSpPr>
          <p:cNvPr id="22533" name="Content Placeholder 5"/>
          <p:cNvSpPr txBox="1">
            <a:spLocks noGrp="1"/>
          </p:cNvSpPr>
          <p:nvPr>
            <p:ph idx="4"/>
          </p:nvPr>
        </p:nvSpPr>
        <p:spPr>
          <a:xfrm>
            <a:off x="4788024" y="2348880"/>
            <a:ext cx="4123184" cy="3821112"/>
          </a:xfrm>
        </p:spPr>
        <p:txBody>
          <a:bodyPr>
            <a:normAutofit/>
          </a:bodyPr>
          <a:lstStyle/>
          <a:p>
            <a:pPr eaLnBrk="1" hangingPunct="1">
              <a:spcBef>
                <a:spcPts val="1200"/>
              </a:spcBef>
            </a:pPr>
            <a:r>
              <a:rPr lang="en-GB" altLang="en-US" sz="1900" dirty="0" smtClean="0"/>
              <a:t>DMPs are a project deliverable for those participating in the open data pilot.</a:t>
            </a:r>
          </a:p>
          <a:p>
            <a:pPr eaLnBrk="1" hangingPunct="1">
              <a:spcBef>
                <a:spcPts val="1200"/>
              </a:spcBef>
            </a:pPr>
            <a:r>
              <a:rPr lang="en-GB" altLang="en-US" sz="1900" dirty="0" smtClean="0"/>
              <a:t>Not a fixed document – should evolve and gain precision</a:t>
            </a:r>
          </a:p>
          <a:p>
            <a:pPr lvl="1" eaLnBrk="1" hangingPunct="1">
              <a:spcBef>
                <a:spcPts val="1200"/>
              </a:spcBef>
            </a:pPr>
            <a:r>
              <a:rPr lang="en-GB" altLang="en-US" sz="1900" dirty="0" smtClean="0">
                <a:solidFill>
                  <a:srgbClr val="000000"/>
                </a:solidFill>
              </a:rPr>
              <a:t>Deliver first version within initial 6 months of project</a:t>
            </a:r>
          </a:p>
          <a:p>
            <a:pPr lvl="1" eaLnBrk="1" hangingPunct="1">
              <a:spcBef>
                <a:spcPts val="1200"/>
              </a:spcBef>
            </a:pPr>
            <a:r>
              <a:rPr lang="en-GB" altLang="en-US" sz="1900" dirty="0" smtClean="0">
                <a:solidFill>
                  <a:srgbClr val="000000"/>
                </a:solidFill>
              </a:rPr>
              <a:t>More elaborate versions whenever important changes to the project occur. At least at the mid-term and final review.</a:t>
            </a:r>
          </a:p>
          <a:p>
            <a:pPr eaLnBrk="1" hangingPunct="1">
              <a:spcBef>
                <a:spcPts val="500"/>
              </a:spcBef>
            </a:pPr>
            <a:endParaRPr lang="en-GB" altLang="en-US" sz="1900" dirty="0" smtClean="0"/>
          </a:p>
          <a:p>
            <a:pPr eaLnBrk="1" hangingPunct="1"/>
            <a:endParaRPr lang="en-GB" altLang="en-US" dirty="0" smtClean="0"/>
          </a:p>
        </p:txBody>
      </p:sp>
      <p:sp>
        <p:nvSpPr>
          <p:cNvPr id="22534" name="Title 1"/>
          <p:cNvSpPr txBox="1">
            <a:spLocks noGrp="1"/>
          </p:cNvSpPr>
          <p:nvPr>
            <p:ph type="title"/>
          </p:nvPr>
        </p:nvSpPr>
        <p:spPr>
          <a:xfrm>
            <a:off x="24571" y="476672"/>
            <a:ext cx="8964613" cy="758825"/>
          </a:xfrm>
        </p:spPr>
        <p:txBody>
          <a:bodyPr/>
          <a:lstStyle/>
          <a:p>
            <a:pPr eaLnBrk="1" hangingPunct="1"/>
            <a:r>
              <a:rPr lang="en-GB" altLang="en-US" dirty="0"/>
              <a:t>Info on </a:t>
            </a:r>
            <a:r>
              <a:rPr lang="en-GB" altLang="en-US" dirty="0" smtClean="0"/>
              <a:t>RDM: </a:t>
            </a:r>
            <a:r>
              <a:rPr lang="en-GB" altLang="en-US" dirty="0"/>
              <a:t>what and when</a:t>
            </a:r>
          </a:p>
        </p:txBody>
      </p:sp>
      <p:sp>
        <p:nvSpPr>
          <p:cNvPr id="2" name="TextBox 1"/>
          <p:cNvSpPr txBox="1"/>
          <p:nvPr/>
        </p:nvSpPr>
        <p:spPr>
          <a:xfrm>
            <a:off x="683568" y="1724688"/>
            <a:ext cx="2374368" cy="461665"/>
          </a:xfrm>
          <a:prstGeom prst="rect">
            <a:avLst/>
          </a:prstGeom>
          <a:noFill/>
        </p:spPr>
        <p:txBody>
          <a:bodyPr wrap="none" rtlCol="0">
            <a:spAutoFit/>
          </a:bodyPr>
          <a:lstStyle/>
          <a:p>
            <a:r>
              <a:rPr lang="en-GB" sz="2400" dirty="0" smtClean="0"/>
              <a:t>PROPOSAL STAGE</a:t>
            </a:r>
            <a:endParaRPr lang="en-GB" sz="2400" dirty="0"/>
          </a:p>
        </p:txBody>
      </p:sp>
      <p:sp>
        <p:nvSpPr>
          <p:cNvPr id="9" name="TextBox 8"/>
          <p:cNvSpPr txBox="1"/>
          <p:nvPr/>
        </p:nvSpPr>
        <p:spPr>
          <a:xfrm>
            <a:off x="6156176" y="1726884"/>
            <a:ext cx="1611788" cy="461665"/>
          </a:xfrm>
          <a:prstGeom prst="rect">
            <a:avLst/>
          </a:prstGeom>
          <a:noFill/>
        </p:spPr>
        <p:txBody>
          <a:bodyPr wrap="none" rtlCol="0">
            <a:spAutoFit/>
          </a:bodyPr>
          <a:lstStyle/>
          <a:p>
            <a:r>
              <a:rPr lang="en-GB" sz="2400" dirty="0" smtClean="0"/>
              <a:t>IN PROJECT</a:t>
            </a:r>
            <a:endParaRPr lang="en-GB" sz="2400" dirty="0"/>
          </a:p>
        </p:txBody>
      </p:sp>
    </p:spTree>
    <p:extLst>
      <p:ext uri="{BB962C8B-B14F-4D97-AF65-F5344CB8AC3E}">
        <p14:creationId xmlns:p14="http://schemas.microsoft.com/office/powerpoint/2010/main" xmlns="" val="23387568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93" b="93"/>
          <a:stretch>
            <a:fillRect/>
          </a:stretch>
        </p:blipFill>
        <p:spPr/>
      </p:pic>
      <p:sp>
        <p:nvSpPr>
          <p:cNvPr id="6" name="Text Placeholder 5"/>
          <p:cNvSpPr>
            <a:spLocks noGrp="1"/>
          </p:cNvSpPr>
          <p:nvPr>
            <p:ph type="body" sz="half" idx="2"/>
          </p:nvPr>
        </p:nvSpPr>
        <p:spPr/>
        <p:txBody>
          <a:bodyPr/>
          <a:lstStyle/>
          <a:p>
            <a:endParaRPr lang="en-GB"/>
          </a:p>
        </p:txBody>
      </p:sp>
      <p:sp>
        <p:nvSpPr>
          <p:cNvPr id="4" name="Title 3"/>
          <p:cNvSpPr>
            <a:spLocks noGrp="1"/>
          </p:cNvSpPr>
          <p:nvPr>
            <p:ph type="title"/>
          </p:nvPr>
        </p:nvSpPr>
        <p:spPr>
          <a:xfrm>
            <a:off x="467544" y="5157192"/>
            <a:ext cx="8153400" cy="762000"/>
          </a:xfrm>
        </p:spPr>
        <p:txBody>
          <a:bodyPr/>
          <a:lstStyle/>
          <a:p>
            <a:r>
              <a:rPr lang="en-GB" dirty="0" smtClean="0"/>
              <a:t>How to comply with EC ORD pilot expectations</a:t>
            </a:r>
            <a:endParaRPr lang="en-GB" dirty="0"/>
          </a:p>
        </p:txBody>
      </p:sp>
      <p:sp>
        <p:nvSpPr>
          <p:cNvPr id="7" name="TextBox 6"/>
          <p:cNvSpPr txBox="1"/>
          <p:nvPr/>
        </p:nvSpPr>
        <p:spPr>
          <a:xfrm>
            <a:off x="6804248" y="6513947"/>
            <a:ext cx="2232248" cy="261610"/>
          </a:xfrm>
          <a:prstGeom prst="rect">
            <a:avLst/>
          </a:prstGeom>
          <a:noFill/>
        </p:spPr>
        <p:txBody>
          <a:bodyPr wrap="square" rtlCol="0">
            <a:spAutoFit/>
          </a:bodyPr>
          <a:lstStyle/>
          <a:p>
            <a:r>
              <a:rPr lang="en-GB" sz="1100" dirty="0" smtClean="0">
                <a:latin typeface="Calibri" panose="020F0502020204030204" pitchFamily="34" charset="0"/>
              </a:rPr>
              <a:t>Image under licence to DCC</a:t>
            </a:r>
            <a:endParaRPr lang="en-GB" sz="1100" dirty="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a:xfrm>
            <a:off x="467544" y="404664"/>
            <a:ext cx="8363272" cy="683994"/>
          </a:xfrm>
        </p:spPr>
        <p:txBody>
          <a:bodyPr>
            <a:noAutofit/>
          </a:bodyPr>
          <a:lstStyle/>
          <a:p>
            <a:pPr eaLnBrk="1"/>
            <a:r>
              <a:rPr lang="en-GB" altLang="en-US" dirty="0" smtClean="0"/>
              <a:t>Deposit in a data repository</a:t>
            </a:r>
            <a:endParaRPr lang="en-GB" altLang="en-US" dirty="0"/>
          </a:p>
        </p:txBody>
      </p:sp>
      <p:pic>
        <p:nvPicPr>
          <p:cNvPr id="29699" name="Picture 3" descr="Capture.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2708920"/>
            <a:ext cx="5772150" cy="3213100"/>
          </a:xfrm>
          <a:prstGeom prst="rect">
            <a:avLst/>
          </a:prstGeom>
          <a:noFill/>
          <a:ln w="9528">
            <a:solidFill>
              <a:srgbClr val="7F7F7F"/>
            </a:solidFill>
            <a:miter lim="800000"/>
            <a:headEnd/>
            <a:tailEnd/>
          </a:ln>
          <a:extLst>
            <a:ext uri="{909E8E84-426E-40DD-AFC4-6F175D3DCCD1}">
              <a14:hiddenFill xmlns:a14="http://schemas.microsoft.com/office/drawing/2010/main" xmlns="">
                <a:solidFill>
                  <a:srgbClr val="FFFFFF"/>
                </a:solidFill>
              </a14:hiddenFill>
            </a:ext>
          </a:extLst>
        </p:spPr>
      </p:pic>
      <p:sp>
        <p:nvSpPr>
          <p:cNvPr id="29701" name="Rectangle 5"/>
          <p:cNvSpPr>
            <a:spLocks noChangeArrowheads="1"/>
          </p:cNvSpPr>
          <p:nvPr/>
        </p:nvSpPr>
        <p:spPr bwMode="auto">
          <a:xfrm>
            <a:off x="3105150" y="4529138"/>
            <a:ext cx="19129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1600">
                <a:solidFill>
                  <a:srgbClr val="FFFFFF"/>
                </a:solidFill>
                <a:latin typeface="Georgia" pitchFamily="18" charset="0"/>
              </a:rPr>
              <a:t>http://databib.org </a:t>
            </a:r>
          </a:p>
        </p:txBody>
      </p:sp>
      <p:sp>
        <p:nvSpPr>
          <p:cNvPr id="29702" name="Rectangle 7"/>
          <p:cNvSpPr>
            <a:spLocks noChangeArrowheads="1"/>
          </p:cNvSpPr>
          <p:nvPr/>
        </p:nvSpPr>
        <p:spPr bwMode="auto">
          <a:xfrm>
            <a:off x="1187624" y="5922020"/>
            <a:ext cx="43543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dirty="0">
                <a:solidFill>
                  <a:srgbClr val="000000"/>
                </a:solidFill>
                <a:latin typeface="+mn-lt"/>
                <a:hlinkClick r:id="rId4"/>
              </a:rPr>
              <a:t>http://service.re3data.org/search</a:t>
            </a:r>
            <a:r>
              <a:rPr lang="en-GB" altLang="en-US" dirty="0">
                <a:solidFill>
                  <a:srgbClr val="000000"/>
                </a:solidFill>
                <a:latin typeface="+mn-lt"/>
              </a:rPr>
              <a:t> </a:t>
            </a:r>
          </a:p>
        </p:txBody>
      </p:sp>
      <p:sp>
        <p:nvSpPr>
          <p:cNvPr id="2" name="TextBox 1"/>
          <p:cNvSpPr txBox="1"/>
          <p:nvPr/>
        </p:nvSpPr>
        <p:spPr>
          <a:xfrm>
            <a:off x="506810" y="1135282"/>
            <a:ext cx="8324006"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smtClean="0"/>
              <a:t>Does your publisher or funder suggest a repository?</a:t>
            </a:r>
          </a:p>
          <a:p>
            <a:pPr marL="285750" indent="-285750">
              <a:lnSpc>
                <a:spcPct val="150000"/>
              </a:lnSpc>
              <a:buFont typeface="Arial" panose="020B0604020202020204" pitchFamily="34" charset="0"/>
              <a:buChar char="•"/>
            </a:pPr>
            <a:r>
              <a:rPr lang="en-GB" sz="2000" dirty="0" smtClean="0"/>
              <a:t>Are there data centres or community databases for your discipline?</a:t>
            </a:r>
          </a:p>
          <a:p>
            <a:pPr marL="285750" indent="-285750">
              <a:lnSpc>
                <a:spcPct val="150000"/>
              </a:lnSpc>
              <a:buFont typeface="Arial" panose="020B0604020202020204" pitchFamily="34" charset="0"/>
              <a:buChar char="•"/>
            </a:pPr>
            <a:r>
              <a:rPr lang="en-GB" sz="2000" dirty="0" smtClean="0"/>
              <a:t>Does your university offer support for long-term preservation?</a:t>
            </a:r>
            <a:endParaRPr lang="en-GB" sz="2000" dirty="0"/>
          </a:p>
        </p:txBody>
      </p:sp>
      <p:sp>
        <p:nvSpPr>
          <p:cNvPr id="7" name="TextBox 6"/>
          <p:cNvSpPr txBox="1"/>
          <p:nvPr/>
        </p:nvSpPr>
        <p:spPr>
          <a:xfrm>
            <a:off x="5241123" y="2656711"/>
            <a:ext cx="3437302" cy="3928991"/>
          </a:xfrm>
          <a:prstGeom prst="roundRect">
            <a:avLst/>
          </a:prstGeom>
          <a:solidFill>
            <a:srgbClr val="2DA2BF"/>
          </a:solidFill>
          <a:ln w="11430">
            <a:solidFill>
              <a:srgbClr val="1E768C"/>
            </a:solidFill>
            <a:custDash>
              <a:ds d="100000" sp="100000"/>
            </a:custDash>
          </a:ln>
        </p:spPr>
        <p:txBody>
          <a:bodyPr wrap="square">
            <a:spAutoFit/>
          </a:bodyPr>
          <a:lstStyle/>
          <a:p>
            <a:pPr algn="ctr" defTabSz="457200" fontAlgn="auto">
              <a:spcBef>
                <a:spcPts val="0"/>
              </a:spcBef>
              <a:spcAft>
                <a:spcPts val="1200"/>
              </a:spcAft>
              <a:defRPr sz="1800" b="0" i="0" u="none" strike="noStrike" kern="0" cap="none" spc="0" baseline="0">
                <a:solidFill>
                  <a:srgbClr val="000000"/>
                </a:solidFill>
                <a:uFillTx/>
              </a:defRPr>
            </a:pPr>
            <a:r>
              <a:rPr lang="en-GB" b="1" dirty="0" err="1">
                <a:solidFill>
                  <a:srgbClr val="000000"/>
                </a:solidFill>
              </a:rPr>
              <a:t>Zenodo</a:t>
            </a:r>
            <a:endParaRPr lang="en-GB" b="1" dirty="0">
              <a:solidFill>
                <a:srgbClr val="000000"/>
              </a:solidFill>
            </a:endParaRP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sz="1600" dirty="0" err="1">
                <a:solidFill>
                  <a:srgbClr val="000000"/>
                </a:solidFill>
              </a:rPr>
              <a:t>OpenAIRE</a:t>
            </a:r>
            <a:r>
              <a:rPr lang="en-GB" sz="1600" dirty="0">
                <a:solidFill>
                  <a:srgbClr val="000000"/>
                </a:solidFill>
              </a:rPr>
              <a:t>-CERN joint effort</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sz="1600" dirty="0">
                <a:solidFill>
                  <a:srgbClr val="000000"/>
                </a:solidFill>
              </a:rPr>
              <a:t>Multidisciplinary repository</a:t>
            </a:r>
          </a:p>
          <a:p>
            <a:pPr marL="359999" indent="-359999" defTabSz="4572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1600" dirty="0">
                <a:solidFill>
                  <a:srgbClr val="000000"/>
                </a:solidFill>
              </a:rPr>
              <a:t>Multiple data types</a:t>
            </a:r>
          </a:p>
          <a:p>
            <a:pPr marL="817199" lvl="2" indent="-359999" defTabSz="4572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sz="1600" dirty="0">
                <a:solidFill>
                  <a:srgbClr val="000000"/>
                </a:solidFill>
              </a:rPr>
              <a:t>Publications</a:t>
            </a:r>
          </a:p>
          <a:p>
            <a:pPr marL="817199" lvl="2"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sz="1600" dirty="0">
                <a:solidFill>
                  <a:srgbClr val="000000"/>
                </a:solidFill>
              </a:rPr>
              <a:t>Long tail of research data</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sz="1600" dirty="0">
                <a:solidFill>
                  <a:srgbClr val="000000"/>
                </a:solidFill>
              </a:rPr>
              <a:t>Citable data (DOI)</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sz="1600" dirty="0">
                <a:solidFill>
                  <a:srgbClr val="000000"/>
                </a:solidFill>
              </a:rPr>
              <a:t>Links funding, publications, data &amp; software</a:t>
            </a:r>
          </a:p>
          <a:p>
            <a:pPr marL="359999" indent="-359999" algn="ctr" defTabSz="457200" fontAlgn="auto">
              <a:lnSpc>
                <a:spcPct val="130000"/>
              </a:lnSpc>
              <a:spcBef>
                <a:spcPts val="0"/>
              </a:spcBef>
              <a:spcAft>
                <a:spcPts val="1200"/>
              </a:spcAft>
              <a:defRPr sz="1800" b="0" i="0" u="none" strike="noStrike" kern="0" cap="none" spc="0" baseline="0">
                <a:solidFill>
                  <a:srgbClr val="000000"/>
                </a:solidFill>
                <a:uFillTx/>
              </a:defRPr>
            </a:pPr>
            <a:r>
              <a:rPr lang="en-GB" sz="1600" b="1" dirty="0">
                <a:solidFill>
                  <a:srgbClr val="5877EB"/>
                </a:solidFill>
                <a:cs typeface="PF Paperback"/>
                <a:hlinkClick r:id="rId5"/>
              </a:rPr>
              <a:t>www.zenodo.org</a:t>
            </a:r>
          </a:p>
        </p:txBody>
      </p:sp>
    </p:spTree>
    <p:extLst>
      <p:ext uri="{BB962C8B-B14F-4D97-AF65-F5344CB8AC3E}">
        <p14:creationId xmlns:p14="http://schemas.microsoft.com/office/powerpoint/2010/main" xmlns="" val="25870777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1+#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ChangeArrowheads="1"/>
          </p:cNvSpPr>
          <p:nvPr/>
        </p:nvSpPr>
        <p:spPr bwMode="auto">
          <a:xfrm>
            <a:off x="1556237" y="6332538"/>
            <a:ext cx="74131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1">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dirty="0">
                <a:solidFill>
                  <a:srgbClr val="000000"/>
                </a:solidFill>
                <a:latin typeface="+mn-lt"/>
                <a:hlinkClick r:id="rId3"/>
              </a:rPr>
              <a:t>www.dcc.ac.uk/resources/how-guides/license-research-data</a:t>
            </a:r>
            <a:r>
              <a:rPr lang="en-GB" altLang="en-US" dirty="0">
                <a:solidFill>
                  <a:srgbClr val="000000"/>
                </a:solidFill>
                <a:latin typeface="+mn-lt"/>
              </a:rPr>
              <a:t> </a:t>
            </a:r>
          </a:p>
        </p:txBody>
      </p:sp>
      <p:sp>
        <p:nvSpPr>
          <p:cNvPr id="28675" name="Title 1"/>
          <p:cNvSpPr txBox="1">
            <a:spLocks noGrp="1"/>
          </p:cNvSpPr>
          <p:nvPr>
            <p:ph type="title"/>
          </p:nvPr>
        </p:nvSpPr>
        <p:spPr/>
        <p:txBody>
          <a:bodyPr>
            <a:normAutofit fontScale="90000"/>
          </a:bodyPr>
          <a:lstStyle/>
          <a:p>
            <a:pPr eaLnBrk="1"/>
            <a:r>
              <a:rPr lang="en-GB" altLang="en-US" dirty="0" smtClean="0">
                <a:latin typeface="+mn-lt"/>
              </a:rPr>
              <a:t>License research data openly</a:t>
            </a:r>
          </a:p>
        </p:txBody>
      </p:sp>
      <p:pic>
        <p:nvPicPr>
          <p:cNvPr id="28676" name="Content Placeholder 3" descr="SnipImage.JPG"/>
          <p:cNvPicPr>
            <a:picLocks noGrp="1" noChangeAspect="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a:xfrm>
            <a:off x="457200" y="1668463"/>
            <a:ext cx="2992438" cy="4241800"/>
          </a:xfrm>
          <a:ln w="9528">
            <a:solidFill>
              <a:srgbClr val="A6A6A6"/>
            </a:solidFill>
            <a:miter lim="800000"/>
            <a:headEnd/>
            <a:tailEnd/>
          </a:ln>
        </p:spPr>
      </p:pic>
      <p:sp>
        <p:nvSpPr>
          <p:cNvPr id="28678" name="TextBox 6"/>
          <p:cNvSpPr txBox="1">
            <a:spLocks noChangeArrowheads="1"/>
          </p:cNvSpPr>
          <p:nvPr/>
        </p:nvSpPr>
        <p:spPr bwMode="auto">
          <a:xfrm>
            <a:off x="3752850" y="1668463"/>
            <a:ext cx="4933950"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2000" dirty="0" smtClean="0">
                <a:latin typeface="+mn-lt"/>
              </a:rPr>
              <a:t>This DCC guide outlines the pros </a:t>
            </a:r>
            <a:r>
              <a:rPr lang="en-GB" altLang="en-US" sz="2000" dirty="0">
                <a:latin typeface="+mn-lt"/>
              </a:rPr>
              <a:t>and cons of each approach and gives practical advice on how to implement your licence</a:t>
            </a:r>
          </a:p>
        </p:txBody>
      </p:sp>
      <p:pic>
        <p:nvPicPr>
          <p:cNvPr id="28679" name="Picture 7" descr="download (2).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3968" y="3536950"/>
            <a:ext cx="50482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80" name="Picture 8" descr="download (3).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83968" y="4365104"/>
            <a:ext cx="50482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1" name="TextBox 9"/>
          <p:cNvSpPr txBox="1">
            <a:spLocks noChangeArrowheads="1"/>
          </p:cNvSpPr>
          <p:nvPr/>
        </p:nvSpPr>
        <p:spPr bwMode="auto">
          <a:xfrm>
            <a:off x="4139952" y="3068960"/>
            <a:ext cx="481965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dirty="0">
                <a:latin typeface="+mn-lt"/>
              </a:rPr>
              <a:t>CREATIVE COMMONS LIMITATIONS</a:t>
            </a:r>
          </a:p>
          <a:p>
            <a:endParaRPr lang="en-GB" altLang="en-US" sz="1200" dirty="0">
              <a:latin typeface="+mn-lt"/>
            </a:endParaRPr>
          </a:p>
          <a:p>
            <a:r>
              <a:rPr lang="en-GB" altLang="en-US" dirty="0">
                <a:latin typeface="+mn-lt"/>
              </a:rPr>
              <a:t>		NC	Non-Commercial</a:t>
            </a:r>
          </a:p>
          <a:p>
            <a:r>
              <a:rPr lang="en-GB" altLang="en-US" dirty="0">
                <a:latin typeface="+mn-lt"/>
              </a:rPr>
              <a:t>		</a:t>
            </a:r>
            <a:r>
              <a:rPr lang="en-GB" altLang="en-US" dirty="0">
                <a:solidFill>
                  <a:srgbClr val="FF0000"/>
                </a:solidFill>
                <a:latin typeface="+mn-lt"/>
              </a:rPr>
              <a:t>What counts as commercial?</a:t>
            </a:r>
          </a:p>
          <a:p>
            <a:endParaRPr lang="en-GB" altLang="en-US" sz="1200" dirty="0">
              <a:latin typeface="+mn-lt"/>
            </a:endParaRPr>
          </a:p>
          <a:p>
            <a:r>
              <a:rPr lang="en-GB" altLang="en-US" dirty="0">
                <a:latin typeface="+mn-lt"/>
              </a:rPr>
              <a:t>	</a:t>
            </a:r>
            <a:endParaRPr lang="en-GB" altLang="en-US" sz="1200" dirty="0">
              <a:latin typeface="+mn-lt"/>
            </a:endParaRPr>
          </a:p>
          <a:p>
            <a:r>
              <a:rPr lang="en-GB" altLang="en-US" dirty="0">
                <a:latin typeface="+mn-lt"/>
              </a:rPr>
              <a:t>		ND	No Derivatives</a:t>
            </a:r>
          </a:p>
          <a:p>
            <a:r>
              <a:rPr lang="en-GB" altLang="en-US" dirty="0">
                <a:latin typeface="+mn-lt"/>
              </a:rPr>
              <a:t>		</a:t>
            </a:r>
            <a:r>
              <a:rPr lang="en-GB" altLang="en-US" dirty="0">
                <a:solidFill>
                  <a:srgbClr val="FF0000"/>
                </a:solidFill>
                <a:latin typeface="+mn-lt"/>
              </a:rPr>
              <a:t>Severely restricts </a:t>
            </a:r>
            <a:r>
              <a:rPr lang="en-GB" altLang="en-US" dirty="0" smtClean="0">
                <a:solidFill>
                  <a:srgbClr val="FF0000"/>
                </a:solidFill>
                <a:latin typeface="+mn-lt"/>
              </a:rPr>
              <a:t>use</a:t>
            </a:r>
          </a:p>
          <a:p>
            <a:endParaRPr lang="en-GB" altLang="en-US" dirty="0">
              <a:latin typeface="+mn-lt"/>
            </a:endParaRPr>
          </a:p>
          <a:p>
            <a:pPr algn="ctr"/>
            <a:r>
              <a:rPr lang="en-GB" altLang="en-US" b="1" dirty="0" smtClean="0">
                <a:latin typeface="+mn-lt"/>
              </a:rPr>
              <a:t>These clauses are not open licenses</a:t>
            </a:r>
            <a:endParaRPr lang="en-GB" altLang="en-US" b="1" dirty="0">
              <a:latin typeface="+mn-lt"/>
            </a:endParaRPr>
          </a:p>
        </p:txBody>
      </p:sp>
      <p:grpSp>
        <p:nvGrpSpPr>
          <p:cNvPr id="2" name="Group 5"/>
          <p:cNvGrpSpPr>
            <a:grpSpLocks/>
          </p:cNvGrpSpPr>
          <p:nvPr/>
        </p:nvGrpSpPr>
        <p:grpSpPr bwMode="auto">
          <a:xfrm>
            <a:off x="71277" y="3605666"/>
            <a:ext cx="3964542" cy="2192338"/>
            <a:chOff x="457200" y="4139662"/>
            <a:chExt cx="4392484" cy="2193563"/>
          </a:xfrm>
        </p:grpSpPr>
        <p:sp>
          <p:nvSpPr>
            <p:cNvPr id="28683" name="Rectangle 10"/>
            <p:cNvSpPr>
              <a:spLocks noChangeArrowheads="1"/>
            </p:cNvSpPr>
            <p:nvPr/>
          </p:nvSpPr>
          <p:spPr bwMode="auto">
            <a:xfrm>
              <a:off x="457200" y="4139662"/>
              <a:ext cx="4392484" cy="2193563"/>
            </a:xfrm>
            <a:custGeom>
              <a:avLst/>
              <a:gdLst>
                <a:gd name="T0" fmla="*/ 2196242 w 4392484"/>
                <a:gd name="T1" fmla="*/ 0 h 2193563"/>
                <a:gd name="T2" fmla="*/ 4392484 w 4392484"/>
                <a:gd name="T3" fmla="*/ 1096782 h 2193563"/>
                <a:gd name="T4" fmla="*/ 2196242 w 4392484"/>
                <a:gd name="T5" fmla="*/ 2193563 h 2193563"/>
                <a:gd name="T6" fmla="*/ 0 w 4392484"/>
                <a:gd name="T7" fmla="*/ 1096782 h 2193563"/>
                <a:gd name="T8" fmla="*/ 17694720 60000 65536"/>
                <a:gd name="T9" fmla="*/ 0 60000 65536"/>
                <a:gd name="T10" fmla="*/ 5898240 60000 65536"/>
                <a:gd name="T11" fmla="*/ 11796480 60000 65536"/>
                <a:gd name="T12" fmla="*/ 107082 w 4392484"/>
                <a:gd name="T13" fmla="*/ 107082 h 2193563"/>
                <a:gd name="T14" fmla="*/ 4285402 w 4392484"/>
                <a:gd name="T15" fmla="*/ 2086481 h 2193563"/>
              </a:gdLst>
              <a:ahLst/>
              <a:cxnLst>
                <a:cxn ang="T8">
                  <a:pos x="T0" y="T1"/>
                </a:cxn>
                <a:cxn ang="T9">
                  <a:pos x="T2" y="T3"/>
                </a:cxn>
                <a:cxn ang="T10">
                  <a:pos x="T4" y="T5"/>
                </a:cxn>
                <a:cxn ang="T11">
                  <a:pos x="T6" y="T7"/>
                </a:cxn>
              </a:cxnLst>
              <a:rect l="T12" t="T13" r="T14" b="T15"/>
              <a:pathLst>
                <a:path w="4392484" h="2193563">
                  <a:moveTo>
                    <a:pt x="365594" y="0"/>
                  </a:moveTo>
                  <a:lnTo>
                    <a:pt x="365593" y="0"/>
                  </a:lnTo>
                  <a:cubicBezTo>
                    <a:pt x="163682" y="0"/>
                    <a:pt x="0" y="163682"/>
                    <a:pt x="0" y="365593"/>
                  </a:cubicBezTo>
                  <a:lnTo>
                    <a:pt x="0" y="1827969"/>
                  </a:lnTo>
                  <a:cubicBezTo>
                    <a:pt x="0" y="2029880"/>
                    <a:pt x="163682" y="2193562"/>
                    <a:pt x="365593" y="2193563"/>
                  </a:cubicBezTo>
                  <a:lnTo>
                    <a:pt x="4026890" y="2193563"/>
                  </a:lnTo>
                  <a:cubicBezTo>
                    <a:pt x="4228801" y="2193562"/>
                    <a:pt x="4392484" y="2029880"/>
                    <a:pt x="4392484" y="1827969"/>
                  </a:cubicBezTo>
                  <a:lnTo>
                    <a:pt x="4392484" y="365594"/>
                  </a:lnTo>
                  <a:cubicBezTo>
                    <a:pt x="4392484" y="163682"/>
                    <a:pt x="4228801" y="0"/>
                    <a:pt x="4026890" y="0"/>
                  </a:cubicBezTo>
                  <a:close/>
                </a:path>
              </a:pathLst>
            </a:custGeom>
            <a:solidFill>
              <a:srgbClr val="2DA2BF"/>
            </a:solidFill>
            <a:ln w="11430">
              <a:solidFill>
                <a:srgbClr val="1E768C"/>
              </a:solidFill>
              <a:miter lim="800000"/>
              <a:headEnd/>
              <a:tailEnd/>
            </a:ln>
          </p:spPr>
          <p:txBody>
            <a:bodyPr anchor="ctr" anchorCtr="1"/>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2400" dirty="0">
                  <a:solidFill>
                    <a:srgbClr val="000000"/>
                  </a:solidFill>
                  <a:latin typeface="+mn-lt"/>
                </a:rPr>
                <a:t>Horizon 2020 </a:t>
              </a:r>
              <a:r>
                <a:rPr lang="en-GB" altLang="en-US" sz="2400" dirty="0" smtClean="0">
                  <a:solidFill>
                    <a:srgbClr val="000000"/>
                  </a:solidFill>
                  <a:latin typeface="+mn-lt"/>
                </a:rPr>
                <a:t>Open Access guidelines point to:</a:t>
              </a:r>
              <a:endParaRPr lang="en-GB" altLang="en-US" sz="2400" dirty="0">
                <a:solidFill>
                  <a:srgbClr val="000000"/>
                </a:solidFill>
                <a:latin typeface="+mn-lt"/>
              </a:endParaRPr>
            </a:p>
            <a:p>
              <a:pPr algn="ctr"/>
              <a:endParaRPr lang="en-GB" altLang="en-US" sz="2400" dirty="0">
                <a:solidFill>
                  <a:srgbClr val="000000"/>
                </a:solidFill>
                <a:latin typeface="+mn-lt"/>
              </a:endParaRPr>
            </a:p>
            <a:p>
              <a:pPr algn="ctr"/>
              <a:r>
                <a:rPr lang="en-GB" altLang="en-US" sz="2400" dirty="0" smtClean="0">
                  <a:solidFill>
                    <a:srgbClr val="000000"/>
                  </a:solidFill>
                  <a:latin typeface="+mn-lt"/>
                </a:rPr>
                <a:t>or </a:t>
              </a:r>
              <a:endParaRPr lang="en-GB" altLang="en-US" sz="2400" dirty="0">
                <a:solidFill>
                  <a:srgbClr val="000000"/>
                </a:solidFill>
                <a:latin typeface="+mn-lt"/>
              </a:endParaRPr>
            </a:p>
          </p:txBody>
        </p:sp>
        <p:pic>
          <p:nvPicPr>
            <p:cNvPr id="28684" name="Picture 11" descr="download.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84780" y="5640006"/>
              <a:ext cx="1311002" cy="410165"/>
            </a:xfrm>
            <a:prstGeom prst="rect">
              <a:avLst/>
            </a:prstGeom>
            <a:solidFill>
              <a:srgbClr val="2DA2BF"/>
            </a:solidFill>
            <a:ln w="11430">
              <a:solidFill>
                <a:srgbClr val="1E768C"/>
              </a:solidFill>
              <a:miter lim="800000"/>
              <a:headEnd/>
              <a:tailEnd/>
            </a:ln>
          </p:spPr>
        </p:pic>
        <p:pic>
          <p:nvPicPr>
            <p:cNvPr id="28685" name="Picture 3"/>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84609" y="5629114"/>
              <a:ext cx="1333969" cy="416320"/>
            </a:xfrm>
            <a:prstGeom prst="rect">
              <a:avLst/>
            </a:prstGeom>
            <a:solidFill>
              <a:srgbClr val="2DA2BF"/>
            </a:solidFill>
            <a:ln w="11430">
              <a:solidFill>
                <a:srgbClr val="1E768C"/>
              </a:solidFill>
              <a:miter lim="800000"/>
              <a:headEnd/>
              <a:tailEnd/>
            </a:ln>
          </p:spPr>
        </p:pic>
      </p:grpSp>
    </p:spTree>
    <p:extLst>
      <p:ext uri="{BB962C8B-B14F-4D97-AF65-F5344CB8AC3E}">
        <p14:creationId xmlns:p14="http://schemas.microsoft.com/office/powerpoint/2010/main" xmlns="" val="20621315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licensing tool</a:t>
            </a:r>
            <a:endParaRPr lang="en-GB" dirty="0"/>
          </a:p>
        </p:txBody>
      </p:sp>
      <p:sp>
        <p:nvSpPr>
          <p:cNvPr id="3" name="Content Placeholder 2"/>
          <p:cNvSpPr>
            <a:spLocks noGrp="1"/>
          </p:cNvSpPr>
          <p:nvPr>
            <p:ph idx="1"/>
          </p:nvPr>
        </p:nvSpPr>
        <p:spPr>
          <a:xfrm>
            <a:off x="457200" y="1268760"/>
            <a:ext cx="8075240" cy="4857403"/>
          </a:xfrm>
        </p:spPr>
        <p:txBody>
          <a:bodyPr/>
          <a:lstStyle/>
          <a:p>
            <a:pPr marL="0" indent="0">
              <a:buNone/>
            </a:pPr>
            <a:r>
              <a:rPr lang="en-GB" dirty="0" smtClean="0"/>
              <a:t>Answer questions to determine which licence(s) are appropriate to use</a:t>
            </a:r>
          </a:p>
          <a:p>
            <a:endParaRPr lang="en-GB" dirty="0"/>
          </a:p>
          <a:p>
            <a:endParaRPr lang="en-GB" dirty="0" smtClean="0"/>
          </a:p>
          <a:p>
            <a:endParaRPr lang="en-GB" dirty="0"/>
          </a:p>
          <a:p>
            <a:endParaRPr lang="en-GB" dirty="0" smtClean="0"/>
          </a:p>
          <a:p>
            <a:pPr marL="0" indent="0">
              <a:buNone/>
            </a:pPr>
            <a:endParaRPr lang="en-GB" dirty="0"/>
          </a:p>
        </p:txBody>
      </p:sp>
      <p:grpSp>
        <p:nvGrpSpPr>
          <p:cNvPr id="4" name="Group 5"/>
          <p:cNvGrpSpPr/>
          <p:nvPr/>
        </p:nvGrpSpPr>
        <p:grpSpPr>
          <a:xfrm>
            <a:off x="1048861" y="2482863"/>
            <a:ext cx="6671219" cy="3469530"/>
            <a:chOff x="3275856" y="3032816"/>
            <a:chExt cx="5659996" cy="3118965"/>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46930" y="4567605"/>
              <a:ext cx="4880284" cy="158417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r="25590"/>
            <a:stretch/>
          </p:blipFill>
          <p:spPr>
            <a:xfrm>
              <a:off x="3718647" y="3812286"/>
              <a:ext cx="5217205" cy="771633"/>
            </a:xfrm>
            <a:prstGeom prst="rect">
              <a:avLst/>
            </a:prstGeom>
            <a:ln>
              <a:solidFill>
                <a:schemeClr val="bg1">
                  <a:lumMod val="50000"/>
                </a:schemeClr>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r="25399"/>
            <a:stretch/>
          </p:blipFill>
          <p:spPr>
            <a:xfrm>
              <a:off x="3275856" y="3032816"/>
              <a:ext cx="5442842" cy="836917"/>
            </a:xfrm>
            <a:prstGeom prst="rect">
              <a:avLst/>
            </a:prstGeom>
            <a:ln>
              <a:solidFill>
                <a:schemeClr val="bg1">
                  <a:lumMod val="50000"/>
                </a:schemeClr>
              </a:solidFill>
            </a:ln>
          </p:spPr>
        </p:pic>
      </p:grpSp>
      <p:sp>
        <p:nvSpPr>
          <p:cNvPr id="9" name="Rectangle 8"/>
          <p:cNvSpPr/>
          <p:nvPr/>
        </p:nvSpPr>
        <p:spPr>
          <a:xfrm>
            <a:off x="2520879" y="6282601"/>
            <a:ext cx="6015911" cy="400110"/>
          </a:xfrm>
          <a:prstGeom prst="rect">
            <a:avLst/>
          </a:prstGeom>
        </p:spPr>
        <p:txBody>
          <a:bodyPr wrap="square">
            <a:spAutoFit/>
          </a:bodyPr>
          <a:lstStyle/>
          <a:p>
            <a:r>
              <a:rPr lang="en-GB" altLang="en-US" sz="2000" dirty="0">
                <a:solidFill>
                  <a:srgbClr val="000000"/>
                </a:solidFill>
                <a:hlinkClick r:id="rId5"/>
              </a:rPr>
              <a:t>http://ufal.github.io/lindat-license-selector</a:t>
            </a:r>
            <a:endParaRPr lang="en-GB" altLang="en-US" sz="2000" dirty="0">
              <a:solidFill>
                <a:srgbClr val="000000"/>
              </a:solidFill>
            </a:endParaRPr>
          </a:p>
        </p:txBody>
      </p:sp>
    </p:spTree>
    <p:extLst>
      <p:ext uri="{BB962C8B-B14F-4D97-AF65-F5344CB8AC3E}">
        <p14:creationId xmlns:p14="http://schemas.microsoft.com/office/powerpoint/2010/main" xmlns="" val="2027852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4715" r="4715"/>
          <a:stretch>
            <a:fillRect/>
          </a:stretch>
        </p:blipFill>
        <p:spPr/>
      </p:pic>
      <p:sp>
        <p:nvSpPr>
          <p:cNvPr id="6" name="Text Placeholder 5"/>
          <p:cNvSpPr>
            <a:spLocks noGrp="1"/>
          </p:cNvSpPr>
          <p:nvPr>
            <p:ph type="body" sz="half" idx="2"/>
          </p:nvPr>
        </p:nvSpPr>
        <p:spPr/>
        <p:txBody>
          <a:bodyPr/>
          <a:lstStyle/>
          <a:p>
            <a:endParaRPr lang="en-GB"/>
          </a:p>
        </p:txBody>
      </p:sp>
      <p:sp>
        <p:nvSpPr>
          <p:cNvPr id="4" name="Title 3"/>
          <p:cNvSpPr>
            <a:spLocks noGrp="1"/>
          </p:cNvSpPr>
          <p:nvPr>
            <p:ph type="title"/>
          </p:nvPr>
        </p:nvSpPr>
        <p:spPr>
          <a:xfrm>
            <a:off x="467544" y="5157192"/>
            <a:ext cx="8153400" cy="762000"/>
          </a:xfrm>
        </p:spPr>
        <p:txBody>
          <a:bodyPr>
            <a:normAutofit/>
          </a:bodyPr>
          <a:lstStyle/>
          <a:p>
            <a:r>
              <a:rPr lang="en-GB" dirty="0" smtClean="0"/>
              <a:t>What is required by the EC under H2020?</a:t>
            </a:r>
            <a:endParaRPr lang="en-GB" dirty="0"/>
          </a:p>
        </p:txBody>
      </p:sp>
      <p:sp>
        <p:nvSpPr>
          <p:cNvPr id="7" name="TextBox 6"/>
          <p:cNvSpPr txBox="1"/>
          <p:nvPr/>
        </p:nvSpPr>
        <p:spPr>
          <a:xfrm>
            <a:off x="3752491" y="6559986"/>
            <a:ext cx="5356013" cy="261610"/>
          </a:xfrm>
          <a:prstGeom prst="rect">
            <a:avLst/>
          </a:prstGeom>
          <a:noFill/>
        </p:spPr>
        <p:txBody>
          <a:bodyPr wrap="square" rtlCol="0">
            <a:spAutoFit/>
          </a:bodyPr>
          <a:lstStyle/>
          <a:p>
            <a:r>
              <a:rPr lang="en-GB" sz="1100" dirty="0" smtClean="0">
                <a:latin typeface="Trebuchet MS" pitchFamily="34" charset="0"/>
              </a:rPr>
              <a:t>Image CC-BY-NC-SA by Tom </a:t>
            </a:r>
            <a:r>
              <a:rPr lang="en-GB" sz="1100" dirty="0" err="1" smtClean="0">
                <a:latin typeface="Trebuchet MS" pitchFamily="34" charset="0"/>
              </a:rPr>
              <a:t>Magllery</a:t>
            </a:r>
            <a:r>
              <a:rPr lang="en-GB" sz="1100" dirty="0" smtClean="0">
                <a:latin typeface="Trebuchet MS" pitchFamily="34" charset="0"/>
              </a:rPr>
              <a:t> www.flickr.com/photos/lwr/13442910354</a:t>
            </a:r>
            <a:endParaRPr lang="en-GB" sz="1100" dirty="0">
              <a:latin typeface="Trebuchet MS"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nipImage.JPG"/>
          <p:cNvPicPr>
            <a:picLocks noChangeAspect="1"/>
          </p:cNvPicPr>
          <p:nvPr/>
        </p:nvPicPr>
        <p:blipFill>
          <a:blip r:embed="rId3" cstate="print">
            <a:extLst>
              <a:ext uri="{28A0092B-C50C-407E-A947-70E740481C1C}">
                <a14:useLocalDpi xmlns:a14="http://schemas.microsoft.com/office/drawing/2010/main" xmlns="" val="0"/>
              </a:ext>
            </a:extLst>
          </a:blip>
          <a:srcRect t="17250"/>
          <a:stretch>
            <a:fillRect/>
          </a:stretch>
        </p:blipFill>
        <p:spPr bwMode="auto">
          <a:xfrm>
            <a:off x="811213" y="2132466"/>
            <a:ext cx="6946900" cy="357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Title 1"/>
          <p:cNvSpPr txBox="1">
            <a:spLocks noGrp="1"/>
          </p:cNvSpPr>
          <p:nvPr>
            <p:ph type="title"/>
          </p:nvPr>
        </p:nvSpPr>
        <p:spPr/>
        <p:txBody>
          <a:bodyPr>
            <a:normAutofit fontScale="90000"/>
          </a:bodyPr>
          <a:lstStyle/>
          <a:p>
            <a:pPr eaLnBrk="1"/>
            <a:r>
              <a:rPr lang="en-GB" altLang="en-US" dirty="0" smtClean="0">
                <a:latin typeface="+mn-lt"/>
              </a:rPr>
              <a:t>Provide metadata and documentation</a:t>
            </a:r>
          </a:p>
        </p:txBody>
      </p:sp>
      <p:sp>
        <p:nvSpPr>
          <p:cNvPr id="27652" name="Content Placeholder 2"/>
          <p:cNvSpPr txBox="1">
            <a:spLocks noGrp="1"/>
          </p:cNvSpPr>
          <p:nvPr>
            <p:ph idx="1"/>
          </p:nvPr>
        </p:nvSpPr>
        <p:spPr>
          <a:xfrm>
            <a:off x="561975" y="1618343"/>
            <a:ext cx="7874000" cy="4351338"/>
          </a:xfrm>
        </p:spPr>
        <p:txBody>
          <a:bodyPr/>
          <a:lstStyle/>
          <a:p>
            <a:pPr marL="0" indent="0" eaLnBrk="1">
              <a:buFont typeface="Wingdings 2" pitchFamily="18" charset="2"/>
              <a:buNone/>
            </a:pPr>
            <a:r>
              <a:rPr lang="en-GB" altLang="en-US" sz="2400" dirty="0" smtClean="0"/>
              <a:t>Use relevant standards for interoperability</a:t>
            </a:r>
          </a:p>
        </p:txBody>
      </p:sp>
      <p:sp>
        <p:nvSpPr>
          <p:cNvPr id="27653" name="Rectangle 4"/>
          <p:cNvSpPr>
            <a:spLocks noChangeArrowheads="1"/>
          </p:cNvSpPr>
          <p:nvPr/>
        </p:nvSpPr>
        <p:spPr bwMode="auto">
          <a:xfrm>
            <a:off x="1442585" y="5769656"/>
            <a:ext cx="61849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2400" dirty="0">
                <a:solidFill>
                  <a:srgbClr val="000000"/>
                </a:solidFill>
                <a:latin typeface="+mn-lt"/>
                <a:hlinkClick r:id="rId4"/>
              </a:rPr>
              <a:t>www.dcc.ac.uk/resources/metadata-standards</a:t>
            </a:r>
            <a:r>
              <a:rPr lang="en-GB" altLang="en-US" sz="2400" dirty="0">
                <a:solidFill>
                  <a:srgbClr val="000000"/>
                </a:solidFill>
                <a:latin typeface="+mn-lt"/>
              </a:rPr>
              <a:t> </a:t>
            </a:r>
            <a:endParaRPr lang="en-GB" altLang="en-US" sz="2000" dirty="0">
              <a:solidFill>
                <a:srgbClr val="000000"/>
              </a:solidFill>
              <a:latin typeface="+mn-lt"/>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27849" y="4239915"/>
            <a:ext cx="2097500" cy="1268255"/>
          </a:xfrm>
          <a:prstGeom prst="rect">
            <a:avLst/>
          </a:prstGeom>
        </p:spPr>
      </p:pic>
    </p:spTree>
    <p:extLst>
      <p:ext uri="{BB962C8B-B14F-4D97-AF65-F5344CB8AC3E}">
        <p14:creationId xmlns:p14="http://schemas.microsoft.com/office/powerpoint/2010/main" xmlns="" val="4346135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Biosharing</a:t>
            </a:r>
            <a:endParaRPr lang="en-GB" dirty="0"/>
          </a:p>
        </p:txBody>
      </p:sp>
      <p:sp>
        <p:nvSpPr>
          <p:cNvPr id="3" name="Content Placeholder 2"/>
          <p:cNvSpPr>
            <a:spLocks noGrp="1"/>
          </p:cNvSpPr>
          <p:nvPr>
            <p:ph idx="1"/>
          </p:nvPr>
        </p:nvSpPr>
        <p:spPr/>
        <p:txBody>
          <a:bodyPr/>
          <a:lstStyle/>
          <a:p>
            <a:r>
              <a:rPr lang="en-GB" dirty="0" smtClean="0"/>
              <a:t>Information on standards, databases and </a:t>
            </a:r>
            <a:r>
              <a:rPr lang="en-GB" dirty="0" err="1" smtClean="0"/>
              <a:t>ontologies</a:t>
            </a:r>
            <a:r>
              <a:rPr lang="en-GB" dirty="0" smtClean="0"/>
              <a:t> for the Life Sciences</a:t>
            </a:r>
            <a:endParaRPr lang="en-GB" dirty="0"/>
          </a:p>
        </p:txBody>
      </p:sp>
      <p:pic>
        <p:nvPicPr>
          <p:cNvPr id="4" name="Picture 3" descr="Capture.PNG"/>
          <p:cNvPicPr>
            <a:picLocks noChangeAspect="1"/>
          </p:cNvPicPr>
          <p:nvPr/>
        </p:nvPicPr>
        <p:blipFill>
          <a:blip r:embed="rId2" cstate="print"/>
          <a:stretch>
            <a:fillRect/>
          </a:stretch>
        </p:blipFill>
        <p:spPr>
          <a:xfrm>
            <a:off x="971600" y="2132856"/>
            <a:ext cx="6552728" cy="3990209"/>
          </a:xfrm>
          <a:prstGeom prst="rect">
            <a:avLst/>
          </a:prstGeom>
        </p:spPr>
      </p:pic>
      <p:sp>
        <p:nvSpPr>
          <p:cNvPr id="5" name="Rectangle 4"/>
          <p:cNvSpPr/>
          <p:nvPr/>
        </p:nvSpPr>
        <p:spPr>
          <a:xfrm>
            <a:off x="3398075" y="6309320"/>
            <a:ext cx="3007426" cy="461665"/>
          </a:xfrm>
          <a:prstGeom prst="rect">
            <a:avLst/>
          </a:prstGeom>
        </p:spPr>
        <p:txBody>
          <a:bodyPr wrap="none">
            <a:spAutoFit/>
          </a:bodyPr>
          <a:lstStyle/>
          <a:p>
            <a:r>
              <a:rPr lang="en-GB" sz="2400" dirty="0">
                <a:hlinkClick r:id="rId3"/>
              </a:rPr>
              <a:t>https://</a:t>
            </a:r>
            <a:r>
              <a:rPr lang="en-GB" sz="2400" dirty="0" smtClean="0">
                <a:hlinkClick r:id="rId3"/>
              </a:rPr>
              <a:t>biosharing.org</a:t>
            </a:r>
            <a:r>
              <a:rPr lang="en-GB" sz="2400" dirty="0" smtClean="0"/>
              <a:t> </a:t>
            </a:r>
            <a:endParaRPr lang="en-GB"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6"/>
          <p:cNvSpPr>
            <a:spLocks noGrp="1"/>
          </p:cNvSpPr>
          <p:nvPr>
            <p:ph type="title"/>
          </p:nvPr>
        </p:nvSpPr>
        <p:spPr>
          <a:xfrm>
            <a:off x="323528" y="606887"/>
            <a:ext cx="8229600" cy="576262"/>
          </a:xfrm>
        </p:spPr>
        <p:txBody>
          <a:bodyPr>
            <a:normAutofit fontScale="90000"/>
          </a:bodyPr>
          <a:lstStyle/>
          <a:p>
            <a:pPr eaLnBrk="1" hangingPunct="1"/>
            <a:r>
              <a:rPr lang="en-US" altLang="en-US" dirty="0" smtClean="0"/>
              <a:t>Choosing appropriate</a:t>
            </a:r>
            <a:r>
              <a:rPr lang="en-US" altLang="en-US" dirty="0"/>
              <a:t> </a:t>
            </a:r>
            <a:r>
              <a:rPr lang="en-US" altLang="en-US" dirty="0" smtClean="0"/>
              <a:t>file formats</a:t>
            </a:r>
          </a:p>
        </p:txBody>
      </p:sp>
      <p:sp>
        <p:nvSpPr>
          <p:cNvPr id="25603" name="Content Placeholder 17"/>
          <p:cNvSpPr>
            <a:spLocks noGrp="1"/>
          </p:cNvSpPr>
          <p:nvPr>
            <p:ph idx="1"/>
          </p:nvPr>
        </p:nvSpPr>
        <p:spPr>
          <a:xfrm>
            <a:off x="395536" y="1506153"/>
            <a:ext cx="8364538" cy="2063750"/>
          </a:xfrm>
        </p:spPr>
        <p:txBody>
          <a:bodyPr>
            <a:normAutofit/>
          </a:bodyPr>
          <a:lstStyle/>
          <a:p>
            <a:pPr marL="0" indent="0" eaLnBrk="1" hangingPunct="1">
              <a:buNone/>
            </a:pPr>
            <a:r>
              <a:rPr lang="en-US" altLang="en-US" sz="2400" dirty="0" smtClean="0"/>
              <a:t>If you want  your data to be re-used and sustainable in the long-term, you typically want to opt for open, non-proprietary formats. </a:t>
            </a:r>
          </a:p>
          <a:p>
            <a:pPr eaLnBrk="1" hangingPunct="1">
              <a:buFontTx/>
              <a:buChar char="•"/>
            </a:pPr>
            <a:endParaRPr lang="en-US" altLang="en-US" sz="2000" dirty="0" smtClean="0"/>
          </a:p>
        </p:txBody>
      </p:sp>
      <p:graphicFrame>
        <p:nvGraphicFramePr>
          <p:cNvPr id="2" name="Table 1"/>
          <p:cNvGraphicFramePr>
            <a:graphicFrameLocks noGrp="1"/>
          </p:cNvGraphicFramePr>
          <p:nvPr>
            <p:extLst>
              <p:ext uri="{D42A27DB-BD31-4B8C-83A1-F6EECF244321}">
                <p14:modId xmlns:p14="http://schemas.microsoft.com/office/powerpoint/2010/main" xmlns="" val="1484328706"/>
              </p:ext>
            </p:extLst>
          </p:nvPr>
        </p:nvGraphicFramePr>
        <p:xfrm>
          <a:off x="540544" y="2661994"/>
          <a:ext cx="7921624" cy="2634960"/>
        </p:xfrm>
        <a:graphic>
          <a:graphicData uri="http://schemas.openxmlformats.org/drawingml/2006/table">
            <a:tbl>
              <a:tblPr firstRow="1" bandRow="1">
                <a:tableStyleId>{5C22544A-7EE6-4342-B048-85BDC9FD1C3A}</a:tableStyleId>
              </a:tblPr>
              <a:tblGrid>
                <a:gridCol w="2167487"/>
                <a:gridCol w="3455377"/>
                <a:gridCol w="2298760"/>
              </a:tblGrid>
              <a:tr h="354740">
                <a:tc>
                  <a:txBody>
                    <a:bodyPr/>
                    <a:lstStyle/>
                    <a:p>
                      <a:pPr algn="ctr"/>
                      <a:r>
                        <a:rPr lang="en-GB" sz="1600" dirty="0" smtClean="0">
                          <a:solidFill>
                            <a:srgbClr val="45535F"/>
                          </a:solidFill>
                          <a:latin typeface="Trebuchet MS" panose="020B0603020202020204" pitchFamily="34" charset="0"/>
                        </a:rPr>
                        <a:t>Type</a:t>
                      </a:r>
                      <a:endParaRPr lang="en-GB" sz="1600" dirty="0">
                        <a:solidFill>
                          <a:srgbClr val="45535F"/>
                        </a:solidFill>
                        <a:latin typeface="Trebuchet MS" panose="020B0603020202020204" pitchFamily="34" charset="0"/>
                      </a:endParaRPr>
                    </a:p>
                  </a:txBody>
                  <a:tcPr marL="91449" marR="91449"/>
                </a:tc>
                <a:tc>
                  <a:txBody>
                    <a:bodyPr/>
                    <a:lstStyle/>
                    <a:p>
                      <a:pPr algn="ctr"/>
                      <a:r>
                        <a:rPr lang="en-GB" sz="1600" dirty="0" smtClean="0">
                          <a:solidFill>
                            <a:srgbClr val="45535F"/>
                          </a:solidFill>
                          <a:latin typeface="Trebuchet MS" panose="020B0603020202020204" pitchFamily="34" charset="0"/>
                        </a:rPr>
                        <a:t>Recommended</a:t>
                      </a:r>
                      <a:endParaRPr lang="en-GB" sz="1600" dirty="0">
                        <a:solidFill>
                          <a:srgbClr val="45535F"/>
                        </a:solidFill>
                        <a:latin typeface="Trebuchet MS" panose="020B0603020202020204" pitchFamily="34" charset="0"/>
                      </a:endParaRPr>
                    </a:p>
                  </a:txBody>
                  <a:tcPr marL="91449" marR="91449"/>
                </a:tc>
                <a:tc>
                  <a:txBody>
                    <a:bodyPr/>
                    <a:lstStyle/>
                    <a:p>
                      <a:pPr algn="ctr"/>
                      <a:r>
                        <a:rPr lang="en-GB" sz="1600" dirty="0" smtClean="0">
                          <a:solidFill>
                            <a:srgbClr val="45535F"/>
                          </a:solidFill>
                          <a:latin typeface="Trebuchet MS" panose="020B0603020202020204" pitchFamily="34" charset="0"/>
                        </a:rPr>
                        <a:t>Avoid for data sharing</a:t>
                      </a:r>
                      <a:endParaRPr lang="en-GB" sz="1600" dirty="0">
                        <a:solidFill>
                          <a:srgbClr val="45535F"/>
                        </a:solidFill>
                        <a:latin typeface="Trebuchet MS" panose="020B0603020202020204" pitchFamily="34" charset="0"/>
                      </a:endParaRPr>
                    </a:p>
                  </a:txBody>
                  <a:tcPr marL="91449" marR="91449"/>
                </a:tc>
              </a:tr>
              <a:tr h="354740">
                <a:tc>
                  <a:txBody>
                    <a:bodyPr/>
                    <a:lstStyle/>
                    <a:p>
                      <a:r>
                        <a:rPr lang="en-GB" sz="1600" dirty="0" smtClean="0">
                          <a:solidFill>
                            <a:srgbClr val="45535F"/>
                          </a:solidFill>
                          <a:latin typeface="Trebuchet MS" panose="020B0603020202020204" pitchFamily="34" charset="0"/>
                        </a:rPr>
                        <a:t>Tabular</a:t>
                      </a:r>
                      <a:r>
                        <a:rPr lang="en-GB" sz="1600" baseline="0" dirty="0" smtClean="0">
                          <a:solidFill>
                            <a:srgbClr val="45535F"/>
                          </a:solidFill>
                          <a:latin typeface="Trebuchet MS" panose="020B0603020202020204" pitchFamily="34" charset="0"/>
                        </a:rPr>
                        <a:t> data</a:t>
                      </a:r>
                      <a:endParaRPr lang="en-GB" sz="1600" dirty="0">
                        <a:solidFill>
                          <a:srgbClr val="45535F"/>
                        </a:solidFill>
                        <a:latin typeface="Trebuchet MS" panose="020B0603020202020204" pitchFamily="34" charset="0"/>
                      </a:endParaRPr>
                    </a:p>
                  </a:txBody>
                  <a:tcPr marL="91449" marR="91449"/>
                </a:tc>
                <a:tc>
                  <a:txBody>
                    <a:bodyPr/>
                    <a:lstStyle/>
                    <a:p>
                      <a:r>
                        <a:rPr lang="en-GB" sz="1600" dirty="0" smtClean="0">
                          <a:solidFill>
                            <a:srgbClr val="45535F"/>
                          </a:solidFill>
                          <a:latin typeface="Trebuchet MS" panose="020B0603020202020204" pitchFamily="34" charset="0"/>
                        </a:rPr>
                        <a:t>CSV, TSV, SPSS portable</a:t>
                      </a:r>
                      <a:endParaRPr lang="en-GB" sz="1600" dirty="0">
                        <a:solidFill>
                          <a:srgbClr val="45535F"/>
                        </a:solidFill>
                        <a:latin typeface="Trebuchet MS" panose="020B0603020202020204" pitchFamily="34" charset="0"/>
                      </a:endParaRPr>
                    </a:p>
                  </a:txBody>
                  <a:tcPr marL="91449" marR="91449"/>
                </a:tc>
                <a:tc>
                  <a:txBody>
                    <a:bodyPr/>
                    <a:lstStyle/>
                    <a:p>
                      <a:r>
                        <a:rPr lang="en-GB" sz="1600" dirty="0" smtClean="0">
                          <a:solidFill>
                            <a:srgbClr val="45535F"/>
                          </a:solidFill>
                          <a:latin typeface="Trebuchet MS" panose="020B0603020202020204" pitchFamily="34" charset="0"/>
                        </a:rPr>
                        <a:t>Excel</a:t>
                      </a:r>
                      <a:endParaRPr lang="en-GB" sz="1600" dirty="0">
                        <a:solidFill>
                          <a:srgbClr val="45535F"/>
                        </a:solidFill>
                        <a:latin typeface="Trebuchet MS" panose="020B0603020202020204" pitchFamily="34" charset="0"/>
                      </a:endParaRPr>
                    </a:p>
                  </a:txBody>
                  <a:tcPr marL="91449" marR="91449"/>
                </a:tc>
              </a:tr>
              <a:tr h="636880">
                <a:tc>
                  <a:txBody>
                    <a:bodyPr/>
                    <a:lstStyle/>
                    <a:p>
                      <a:r>
                        <a:rPr lang="en-GB" sz="1600" dirty="0" smtClean="0">
                          <a:solidFill>
                            <a:srgbClr val="45535F"/>
                          </a:solidFill>
                          <a:latin typeface="Trebuchet MS" panose="020B0603020202020204" pitchFamily="34" charset="0"/>
                        </a:rPr>
                        <a:t>Text</a:t>
                      </a:r>
                      <a:endParaRPr lang="en-GB" sz="1600" dirty="0">
                        <a:solidFill>
                          <a:srgbClr val="45535F"/>
                        </a:solidFill>
                        <a:latin typeface="Trebuchet MS" panose="020B0603020202020204" pitchFamily="34" charset="0"/>
                      </a:endParaRPr>
                    </a:p>
                  </a:txBody>
                  <a:tcPr marL="91449" marR="91449"/>
                </a:tc>
                <a:tc>
                  <a:txBody>
                    <a:bodyPr/>
                    <a:lstStyle/>
                    <a:p>
                      <a:r>
                        <a:rPr lang="en-GB" sz="1600" dirty="0" smtClean="0">
                          <a:solidFill>
                            <a:srgbClr val="45535F"/>
                          </a:solidFill>
                          <a:latin typeface="Trebuchet MS" panose="020B0603020202020204" pitchFamily="34" charset="0"/>
                        </a:rPr>
                        <a:t>Plain text,</a:t>
                      </a:r>
                      <a:r>
                        <a:rPr lang="en-GB" sz="1600" baseline="0" dirty="0" smtClean="0">
                          <a:solidFill>
                            <a:srgbClr val="45535F"/>
                          </a:solidFill>
                          <a:latin typeface="Trebuchet MS" panose="020B0603020202020204" pitchFamily="34" charset="0"/>
                        </a:rPr>
                        <a:t> HTML, RTF</a:t>
                      </a:r>
                    </a:p>
                    <a:p>
                      <a:r>
                        <a:rPr lang="en-GB" sz="1600" dirty="0" smtClean="0">
                          <a:solidFill>
                            <a:srgbClr val="45535F"/>
                          </a:solidFill>
                          <a:latin typeface="Trebuchet MS" panose="020B0603020202020204" pitchFamily="34" charset="0"/>
                        </a:rPr>
                        <a:t>PDF/A</a:t>
                      </a:r>
                      <a:r>
                        <a:rPr lang="en-GB" sz="1600" baseline="0" dirty="0" smtClean="0">
                          <a:solidFill>
                            <a:srgbClr val="45535F"/>
                          </a:solidFill>
                          <a:latin typeface="Trebuchet MS" panose="020B0603020202020204" pitchFamily="34" charset="0"/>
                        </a:rPr>
                        <a:t> only if layout matters</a:t>
                      </a:r>
                      <a:endParaRPr lang="en-GB" sz="1600" dirty="0">
                        <a:solidFill>
                          <a:srgbClr val="45535F"/>
                        </a:solidFill>
                        <a:latin typeface="Trebuchet MS" panose="020B0603020202020204" pitchFamily="34" charset="0"/>
                      </a:endParaRPr>
                    </a:p>
                  </a:txBody>
                  <a:tcPr marL="91449" marR="91449"/>
                </a:tc>
                <a:tc>
                  <a:txBody>
                    <a:bodyPr/>
                    <a:lstStyle/>
                    <a:p>
                      <a:r>
                        <a:rPr lang="en-GB" sz="1600" dirty="0" smtClean="0">
                          <a:solidFill>
                            <a:srgbClr val="45535F"/>
                          </a:solidFill>
                          <a:latin typeface="Trebuchet MS" panose="020B0603020202020204" pitchFamily="34" charset="0"/>
                        </a:rPr>
                        <a:t>Word</a:t>
                      </a:r>
                      <a:endParaRPr lang="en-GB" sz="1600" dirty="0">
                        <a:solidFill>
                          <a:srgbClr val="45535F"/>
                        </a:solidFill>
                        <a:latin typeface="Trebuchet MS" panose="020B0603020202020204" pitchFamily="34" charset="0"/>
                      </a:endParaRPr>
                    </a:p>
                  </a:txBody>
                  <a:tcPr marL="91449" marR="91449"/>
                </a:tc>
              </a:tr>
              <a:tr h="354740">
                <a:tc>
                  <a:txBody>
                    <a:bodyPr/>
                    <a:lstStyle/>
                    <a:p>
                      <a:r>
                        <a:rPr lang="en-GB" sz="1600" dirty="0" smtClean="0">
                          <a:solidFill>
                            <a:srgbClr val="45535F"/>
                          </a:solidFill>
                          <a:latin typeface="Trebuchet MS" panose="020B0603020202020204" pitchFamily="34" charset="0"/>
                        </a:rPr>
                        <a:t>Media</a:t>
                      </a:r>
                      <a:endParaRPr lang="en-GB" sz="1600" dirty="0">
                        <a:solidFill>
                          <a:srgbClr val="45535F"/>
                        </a:solidFill>
                        <a:latin typeface="Trebuchet MS" panose="020B0603020202020204" pitchFamily="34" charset="0"/>
                      </a:endParaRPr>
                    </a:p>
                  </a:txBody>
                  <a:tcPr marL="91449" marR="91449"/>
                </a:tc>
                <a:tc>
                  <a:txBody>
                    <a:bodyPr/>
                    <a:lstStyle/>
                    <a:p>
                      <a:r>
                        <a:rPr lang="en-GB" sz="1600" dirty="0" smtClean="0">
                          <a:solidFill>
                            <a:srgbClr val="45535F"/>
                          </a:solidFill>
                          <a:latin typeface="Trebuchet MS" panose="020B0603020202020204" pitchFamily="34" charset="0"/>
                        </a:rPr>
                        <a:t>Container: MP4, </a:t>
                      </a:r>
                      <a:r>
                        <a:rPr lang="en-GB" sz="1600" dirty="0" err="1" smtClean="0">
                          <a:solidFill>
                            <a:srgbClr val="45535F"/>
                          </a:solidFill>
                          <a:latin typeface="Trebuchet MS" panose="020B0603020202020204" pitchFamily="34" charset="0"/>
                        </a:rPr>
                        <a:t>Ogg</a:t>
                      </a:r>
                      <a:endParaRPr lang="en-GB" sz="1600" dirty="0" smtClean="0">
                        <a:solidFill>
                          <a:srgbClr val="45535F"/>
                        </a:solidFill>
                        <a:latin typeface="Trebuchet MS" panose="020B0603020202020204" pitchFamily="34" charset="0"/>
                      </a:endParaRPr>
                    </a:p>
                    <a:p>
                      <a:r>
                        <a:rPr lang="en-GB" sz="1600" dirty="0" smtClean="0">
                          <a:solidFill>
                            <a:srgbClr val="45535F"/>
                          </a:solidFill>
                          <a:latin typeface="Trebuchet MS" panose="020B0603020202020204" pitchFamily="34" charset="0"/>
                        </a:rPr>
                        <a:t>Codec:</a:t>
                      </a:r>
                      <a:r>
                        <a:rPr lang="en-GB" sz="1600" baseline="0" dirty="0" smtClean="0">
                          <a:solidFill>
                            <a:srgbClr val="45535F"/>
                          </a:solidFill>
                          <a:latin typeface="Trebuchet MS" panose="020B0603020202020204" pitchFamily="34" charset="0"/>
                        </a:rPr>
                        <a:t> </a:t>
                      </a:r>
                      <a:r>
                        <a:rPr lang="en-GB" sz="1600" dirty="0" err="1" smtClean="0">
                          <a:solidFill>
                            <a:srgbClr val="45535F"/>
                          </a:solidFill>
                          <a:latin typeface="Trebuchet MS" panose="020B0603020202020204" pitchFamily="34" charset="0"/>
                        </a:rPr>
                        <a:t>Theora</a:t>
                      </a:r>
                      <a:r>
                        <a:rPr lang="en-GB" sz="1600" dirty="0" smtClean="0">
                          <a:solidFill>
                            <a:srgbClr val="45535F"/>
                          </a:solidFill>
                          <a:latin typeface="Trebuchet MS" panose="020B0603020202020204" pitchFamily="34" charset="0"/>
                        </a:rPr>
                        <a:t>,</a:t>
                      </a:r>
                      <a:r>
                        <a:rPr lang="en-GB" sz="1600" baseline="0" dirty="0" smtClean="0">
                          <a:solidFill>
                            <a:srgbClr val="45535F"/>
                          </a:solidFill>
                          <a:latin typeface="Trebuchet MS" panose="020B0603020202020204" pitchFamily="34" charset="0"/>
                        </a:rPr>
                        <a:t> Dirac, FLAC</a:t>
                      </a:r>
                      <a:endParaRPr lang="en-GB" sz="1600" dirty="0">
                        <a:solidFill>
                          <a:srgbClr val="45535F"/>
                        </a:solidFill>
                        <a:latin typeface="Trebuchet MS" panose="020B0603020202020204" pitchFamily="34" charset="0"/>
                      </a:endParaRPr>
                    </a:p>
                  </a:txBody>
                  <a:tcPr marL="91449" marR="91449"/>
                </a:tc>
                <a:tc>
                  <a:txBody>
                    <a:bodyPr/>
                    <a:lstStyle/>
                    <a:p>
                      <a:r>
                        <a:rPr lang="en-GB" sz="1600" dirty="0" err="1" smtClean="0">
                          <a:solidFill>
                            <a:srgbClr val="45535F"/>
                          </a:solidFill>
                          <a:latin typeface="Trebuchet MS" panose="020B0603020202020204" pitchFamily="34" charset="0"/>
                        </a:rPr>
                        <a:t>Quicktime</a:t>
                      </a:r>
                      <a:endParaRPr lang="en-GB" sz="1600" dirty="0" smtClean="0">
                        <a:solidFill>
                          <a:srgbClr val="45535F"/>
                        </a:solidFill>
                        <a:latin typeface="Trebuchet MS" panose="020B0603020202020204" pitchFamily="34" charset="0"/>
                      </a:endParaRPr>
                    </a:p>
                    <a:p>
                      <a:r>
                        <a:rPr lang="en-GB" sz="1600" dirty="0" smtClean="0">
                          <a:solidFill>
                            <a:srgbClr val="45535F"/>
                          </a:solidFill>
                          <a:latin typeface="Trebuchet MS" panose="020B0603020202020204" pitchFamily="34" charset="0"/>
                        </a:rPr>
                        <a:t>H264</a:t>
                      </a:r>
                      <a:endParaRPr lang="en-GB" sz="1600" dirty="0">
                        <a:solidFill>
                          <a:srgbClr val="45535F"/>
                        </a:solidFill>
                        <a:latin typeface="Trebuchet MS" panose="020B0603020202020204" pitchFamily="34" charset="0"/>
                      </a:endParaRPr>
                    </a:p>
                  </a:txBody>
                  <a:tcPr marL="91449" marR="91449"/>
                </a:tc>
              </a:tr>
              <a:tr h="354740">
                <a:tc>
                  <a:txBody>
                    <a:bodyPr/>
                    <a:lstStyle/>
                    <a:p>
                      <a:r>
                        <a:rPr lang="en-GB" sz="1600" dirty="0" smtClean="0">
                          <a:solidFill>
                            <a:srgbClr val="45535F"/>
                          </a:solidFill>
                          <a:latin typeface="Trebuchet MS" panose="020B0603020202020204" pitchFamily="34" charset="0"/>
                        </a:rPr>
                        <a:t>Images</a:t>
                      </a:r>
                      <a:endParaRPr lang="en-GB" sz="1600" dirty="0">
                        <a:solidFill>
                          <a:srgbClr val="45535F"/>
                        </a:solidFill>
                        <a:latin typeface="Trebuchet MS" panose="020B0603020202020204" pitchFamily="34" charset="0"/>
                      </a:endParaRPr>
                    </a:p>
                  </a:txBody>
                  <a:tcPr marL="91449" marR="91449"/>
                </a:tc>
                <a:tc>
                  <a:txBody>
                    <a:bodyPr/>
                    <a:lstStyle/>
                    <a:p>
                      <a:r>
                        <a:rPr lang="en-GB" sz="1600" dirty="0" smtClean="0">
                          <a:solidFill>
                            <a:srgbClr val="45535F"/>
                          </a:solidFill>
                          <a:latin typeface="Trebuchet MS" panose="020B0603020202020204" pitchFamily="34" charset="0"/>
                        </a:rPr>
                        <a:t>TIFF, JPEG2000, PNG</a:t>
                      </a:r>
                      <a:endParaRPr lang="en-GB" sz="1600" dirty="0">
                        <a:solidFill>
                          <a:srgbClr val="45535F"/>
                        </a:solidFill>
                        <a:latin typeface="Trebuchet MS" panose="020B0603020202020204" pitchFamily="34" charset="0"/>
                      </a:endParaRPr>
                    </a:p>
                  </a:txBody>
                  <a:tcPr marL="91449" marR="91449"/>
                </a:tc>
                <a:tc>
                  <a:txBody>
                    <a:bodyPr/>
                    <a:lstStyle/>
                    <a:p>
                      <a:r>
                        <a:rPr lang="en-GB" sz="1600" dirty="0" smtClean="0">
                          <a:solidFill>
                            <a:srgbClr val="45535F"/>
                          </a:solidFill>
                          <a:latin typeface="Trebuchet MS" panose="020B0603020202020204" pitchFamily="34" charset="0"/>
                        </a:rPr>
                        <a:t>GIF,</a:t>
                      </a:r>
                      <a:r>
                        <a:rPr lang="en-GB" sz="1600" baseline="0" dirty="0" smtClean="0">
                          <a:solidFill>
                            <a:srgbClr val="45535F"/>
                          </a:solidFill>
                          <a:latin typeface="Trebuchet MS" panose="020B0603020202020204" pitchFamily="34" charset="0"/>
                        </a:rPr>
                        <a:t> JPG</a:t>
                      </a:r>
                      <a:endParaRPr lang="en-GB" sz="1600" dirty="0">
                        <a:solidFill>
                          <a:srgbClr val="45535F"/>
                        </a:solidFill>
                        <a:latin typeface="Trebuchet MS" panose="020B0603020202020204" pitchFamily="34" charset="0"/>
                      </a:endParaRPr>
                    </a:p>
                  </a:txBody>
                  <a:tcPr marL="91449" marR="91449"/>
                </a:tc>
              </a:tr>
              <a:tr h="354740">
                <a:tc>
                  <a:txBody>
                    <a:bodyPr/>
                    <a:lstStyle/>
                    <a:p>
                      <a:r>
                        <a:rPr lang="en-GB" sz="1600" dirty="0" smtClean="0">
                          <a:solidFill>
                            <a:srgbClr val="45535F"/>
                          </a:solidFill>
                          <a:latin typeface="Trebuchet MS" panose="020B0603020202020204" pitchFamily="34" charset="0"/>
                        </a:rPr>
                        <a:t>Structured data</a:t>
                      </a:r>
                      <a:endParaRPr lang="en-GB" sz="1600" dirty="0">
                        <a:solidFill>
                          <a:srgbClr val="45535F"/>
                        </a:solidFill>
                        <a:latin typeface="Trebuchet MS" panose="020B0603020202020204" pitchFamily="34" charset="0"/>
                      </a:endParaRPr>
                    </a:p>
                  </a:txBody>
                  <a:tcPr marL="91449" marR="91449"/>
                </a:tc>
                <a:tc>
                  <a:txBody>
                    <a:bodyPr/>
                    <a:lstStyle/>
                    <a:p>
                      <a:r>
                        <a:rPr lang="en-GB" sz="1600" dirty="0" smtClean="0">
                          <a:solidFill>
                            <a:srgbClr val="45535F"/>
                          </a:solidFill>
                          <a:latin typeface="Trebuchet MS" panose="020B0603020202020204" pitchFamily="34" charset="0"/>
                        </a:rPr>
                        <a:t>XML,</a:t>
                      </a:r>
                      <a:r>
                        <a:rPr lang="en-GB" sz="1600" baseline="0" dirty="0" smtClean="0">
                          <a:solidFill>
                            <a:srgbClr val="45535F"/>
                          </a:solidFill>
                          <a:latin typeface="Trebuchet MS" panose="020B0603020202020204" pitchFamily="34" charset="0"/>
                        </a:rPr>
                        <a:t> RDF</a:t>
                      </a:r>
                      <a:endParaRPr lang="en-GB" sz="1600" dirty="0">
                        <a:solidFill>
                          <a:srgbClr val="45535F"/>
                        </a:solidFill>
                        <a:latin typeface="Trebuchet MS" panose="020B0603020202020204" pitchFamily="34" charset="0"/>
                      </a:endParaRPr>
                    </a:p>
                  </a:txBody>
                  <a:tcPr marL="91449" marR="91449"/>
                </a:tc>
                <a:tc>
                  <a:txBody>
                    <a:bodyPr/>
                    <a:lstStyle/>
                    <a:p>
                      <a:r>
                        <a:rPr lang="en-GB" sz="1600" dirty="0" smtClean="0">
                          <a:solidFill>
                            <a:srgbClr val="45535F"/>
                          </a:solidFill>
                          <a:latin typeface="Trebuchet MS" panose="020B0603020202020204" pitchFamily="34" charset="0"/>
                        </a:rPr>
                        <a:t>RDBMS</a:t>
                      </a:r>
                      <a:endParaRPr lang="en-GB" sz="1600" dirty="0">
                        <a:solidFill>
                          <a:srgbClr val="45535F"/>
                        </a:solidFill>
                        <a:latin typeface="Trebuchet MS" panose="020B0603020202020204" pitchFamily="34" charset="0"/>
                      </a:endParaRPr>
                    </a:p>
                  </a:txBody>
                  <a:tcPr marL="91449" marR="91449"/>
                </a:tc>
              </a:tr>
            </a:tbl>
          </a:graphicData>
        </a:graphic>
      </p:graphicFrame>
      <p:sp>
        <p:nvSpPr>
          <p:cNvPr id="32802" name="TextBox 2"/>
          <p:cNvSpPr txBox="1">
            <a:spLocks noChangeArrowheads="1"/>
          </p:cNvSpPr>
          <p:nvPr/>
        </p:nvSpPr>
        <p:spPr bwMode="auto">
          <a:xfrm>
            <a:off x="755576" y="5877272"/>
            <a:ext cx="6738576" cy="707886"/>
          </a:xfrm>
          <a:prstGeom prst="rect">
            <a:avLst/>
          </a:prstGeom>
          <a:noFill/>
          <a:ln w="9525">
            <a:noFill/>
            <a:miter lim="800000"/>
            <a:headEnd/>
            <a:tailEnd/>
          </a:ln>
        </p:spPr>
        <p:txBody>
          <a:bodyPr wrap="none">
            <a:spAutoFit/>
          </a:bodyPr>
          <a:lstStyle/>
          <a:p>
            <a:pPr>
              <a:defRPr/>
            </a:pPr>
            <a:r>
              <a:rPr lang="en-GB" sz="2000" dirty="0"/>
              <a:t>Further </a:t>
            </a:r>
            <a:r>
              <a:rPr lang="en-GB" sz="2000" dirty="0" smtClean="0"/>
              <a:t>examples for the social sciences: </a:t>
            </a:r>
            <a:endParaRPr lang="en-GB" sz="2000" dirty="0" smtClean="0"/>
          </a:p>
          <a:p>
            <a:pPr>
              <a:defRPr/>
            </a:pPr>
            <a:r>
              <a:rPr lang="en-GB" sz="2000" dirty="0" smtClean="0">
                <a:hlinkClick r:id="rId3"/>
              </a:rPr>
              <a:t>www.data-archive.ac.uk/create-manage/format/formats-table</a:t>
            </a:r>
            <a:r>
              <a:rPr lang="en-GB" sz="2000" dirty="0" smtClean="0"/>
              <a:t> </a:t>
            </a:r>
            <a:endParaRPr lang="en-GB" sz="2000" dirty="0"/>
          </a:p>
        </p:txBody>
      </p:sp>
    </p:spTree>
    <p:custDataLst>
      <p:tags r:id="rId1"/>
    </p:custDataLst>
    <p:extLst>
      <p:ext uri="{BB962C8B-B14F-4D97-AF65-F5344CB8AC3E}">
        <p14:creationId xmlns:p14="http://schemas.microsoft.com/office/powerpoint/2010/main" xmlns="" val="942625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How to make data open?</a:t>
            </a:r>
            <a:endParaRPr lang="en-GB" dirty="0"/>
          </a:p>
        </p:txBody>
      </p:sp>
      <p:sp>
        <p:nvSpPr>
          <p:cNvPr id="3" name="Content Placeholder 2"/>
          <p:cNvSpPr>
            <a:spLocks noGrp="1"/>
          </p:cNvSpPr>
          <p:nvPr>
            <p:ph sz="quarter" idx="1"/>
          </p:nvPr>
        </p:nvSpPr>
        <p:spPr>
          <a:xfrm>
            <a:off x="2215662" y="1484785"/>
            <a:ext cx="6590009" cy="5013986"/>
          </a:xfrm>
        </p:spPr>
        <p:txBody>
          <a:bodyPr>
            <a:normAutofit/>
          </a:bodyPr>
          <a:lstStyle/>
          <a:p>
            <a:pPr marL="457200" indent="-457200">
              <a:spcBef>
                <a:spcPts val="1200"/>
              </a:spcBef>
              <a:buFont typeface="+mj-lt"/>
              <a:buAutoNum type="arabicPeriod"/>
            </a:pPr>
            <a:r>
              <a:rPr lang="en-GB" sz="2400" dirty="0" smtClean="0"/>
              <a:t>Choose </a:t>
            </a:r>
            <a:r>
              <a:rPr lang="en-GB" sz="2400" dirty="0"/>
              <a:t>your dataset(s</a:t>
            </a:r>
            <a:r>
              <a:rPr lang="en-GB" sz="2400" dirty="0" smtClean="0"/>
              <a:t>)</a:t>
            </a:r>
            <a:r>
              <a:rPr lang="en-GB" sz="2400" dirty="0"/>
              <a:t> </a:t>
            </a:r>
            <a:endParaRPr lang="en-GB" sz="2400" dirty="0" smtClean="0"/>
          </a:p>
          <a:p>
            <a:pPr marL="648000" lvl="1">
              <a:spcBef>
                <a:spcPts val="600"/>
              </a:spcBef>
              <a:buClrTx/>
              <a:buFont typeface="Calibri" pitchFamily="34" charset="0"/>
              <a:buChar char="–"/>
            </a:pPr>
            <a:r>
              <a:rPr lang="en-GB" sz="1800" dirty="0" smtClean="0"/>
              <a:t>What can you may open? You may need to revisit this step if you encounter problems later.</a:t>
            </a:r>
          </a:p>
          <a:p>
            <a:pPr lvl="1">
              <a:spcBef>
                <a:spcPts val="1200"/>
              </a:spcBef>
              <a:buClrTx/>
            </a:pPr>
            <a:endParaRPr lang="en-GB" sz="900" dirty="0"/>
          </a:p>
          <a:p>
            <a:pPr marL="457200" indent="-457200">
              <a:spcBef>
                <a:spcPts val="1200"/>
              </a:spcBef>
              <a:buFont typeface="+mj-lt"/>
              <a:buAutoNum type="arabicPeriod"/>
            </a:pPr>
            <a:r>
              <a:rPr lang="en-GB" sz="2400" dirty="0"/>
              <a:t>Apply an open </a:t>
            </a:r>
            <a:r>
              <a:rPr lang="en-GB" sz="2400" dirty="0" smtClean="0"/>
              <a:t>license</a:t>
            </a:r>
            <a:r>
              <a:rPr lang="en-GB" sz="1800" dirty="0"/>
              <a:t> </a:t>
            </a:r>
            <a:endParaRPr lang="en-GB" sz="1800" dirty="0" smtClean="0"/>
          </a:p>
          <a:p>
            <a:pPr marL="648000" lvl="1">
              <a:spcBef>
                <a:spcPts val="600"/>
              </a:spcBef>
              <a:buClrTx/>
              <a:buFont typeface="Calibri" pitchFamily="34" charset="0"/>
              <a:buChar char="–"/>
            </a:pPr>
            <a:r>
              <a:rPr lang="en-GB" sz="1800" dirty="0" smtClean="0"/>
              <a:t>Determine what IP exists. Apply a suitable licence e.g. CC-BY</a:t>
            </a:r>
          </a:p>
          <a:p>
            <a:pPr marL="274320" lvl="1" indent="0">
              <a:spcBef>
                <a:spcPts val="1200"/>
              </a:spcBef>
              <a:buClrTx/>
              <a:buNone/>
            </a:pPr>
            <a:endParaRPr lang="en-GB" sz="900" dirty="0"/>
          </a:p>
          <a:p>
            <a:pPr marL="457200" indent="-457200">
              <a:spcBef>
                <a:spcPts val="1200"/>
              </a:spcBef>
              <a:buFont typeface="+mj-lt"/>
              <a:buAutoNum type="arabicPeriod"/>
            </a:pPr>
            <a:r>
              <a:rPr lang="en-GB" sz="2400" dirty="0"/>
              <a:t>Make the data available </a:t>
            </a:r>
            <a:endParaRPr lang="en-GB" sz="2400" dirty="0" smtClean="0"/>
          </a:p>
          <a:p>
            <a:pPr marL="648000" lvl="1">
              <a:spcBef>
                <a:spcPts val="600"/>
              </a:spcBef>
              <a:buClrTx/>
              <a:buFont typeface="Calibri" pitchFamily="34" charset="0"/>
              <a:buChar char="–"/>
            </a:pPr>
            <a:r>
              <a:rPr lang="en-GB" sz="1800" dirty="0" smtClean="0"/>
              <a:t>Provide the data in a suitable format. Use repositories.</a:t>
            </a:r>
          </a:p>
          <a:p>
            <a:pPr marL="274320" lvl="1" indent="0">
              <a:spcBef>
                <a:spcPts val="1200"/>
              </a:spcBef>
              <a:buClrTx/>
              <a:buNone/>
            </a:pPr>
            <a:r>
              <a:rPr lang="en-GB" sz="900" dirty="0"/>
              <a:t> </a:t>
            </a:r>
          </a:p>
          <a:p>
            <a:pPr marL="457200" indent="-457200">
              <a:spcBef>
                <a:spcPts val="1200"/>
              </a:spcBef>
              <a:buFont typeface="+mj-lt"/>
              <a:buAutoNum type="arabicPeriod"/>
            </a:pPr>
            <a:r>
              <a:rPr lang="en-GB" sz="2400" dirty="0"/>
              <a:t>Make it discoverable </a:t>
            </a:r>
            <a:endParaRPr lang="en-GB" sz="2400" dirty="0" smtClean="0"/>
          </a:p>
          <a:p>
            <a:pPr marL="648000" lvl="1">
              <a:spcBef>
                <a:spcPts val="600"/>
              </a:spcBef>
              <a:buClrTx/>
              <a:buFont typeface="Calibri" pitchFamily="34" charset="0"/>
              <a:buChar char="–"/>
            </a:pPr>
            <a:r>
              <a:rPr lang="en-GB" sz="1800" dirty="0"/>
              <a:t>Post on the web, register in catalogues…</a:t>
            </a:r>
          </a:p>
        </p:txBody>
      </p:sp>
      <p:sp>
        <p:nvSpPr>
          <p:cNvPr id="7" name="Rectangle 6"/>
          <p:cNvSpPr/>
          <p:nvPr/>
        </p:nvSpPr>
        <p:spPr>
          <a:xfrm>
            <a:off x="301752" y="3497329"/>
            <a:ext cx="1913910" cy="369332"/>
          </a:xfrm>
          <a:prstGeom prst="rect">
            <a:avLst/>
          </a:prstGeom>
        </p:spPr>
        <p:txBody>
          <a:bodyPr wrap="square">
            <a:spAutoFit/>
          </a:bodyPr>
          <a:lstStyle/>
          <a:p>
            <a:r>
              <a:rPr lang="en-GB" dirty="0">
                <a:hlinkClick r:id="rId3"/>
              </a:rPr>
              <a:t>https://</a:t>
            </a:r>
            <a:r>
              <a:rPr lang="en-GB" dirty="0" smtClean="0">
                <a:hlinkClick r:id="rId3"/>
              </a:rPr>
              <a:t>okfn.org</a:t>
            </a:r>
            <a:r>
              <a:rPr lang="en-GB" dirty="0" smtClean="0"/>
              <a:t> </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2010" y="1596961"/>
            <a:ext cx="1425474" cy="1728387"/>
          </a:xfrm>
          <a:prstGeom prst="rect">
            <a:avLst/>
          </a:prstGeom>
        </p:spPr>
      </p:pic>
    </p:spTree>
    <p:extLst>
      <p:ext uri="{BB962C8B-B14F-4D97-AF65-F5344CB8AC3E}">
        <p14:creationId xmlns:p14="http://schemas.microsoft.com/office/powerpoint/2010/main" xmlns="" val="2061288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for openness from the outset</a:t>
            </a:r>
            <a:endParaRPr lang="en-GB" dirty="0"/>
          </a:p>
        </p:txBody>
      </p:sp>
      <p:sp>
        <p:nvSpPr>
          <p:cNvPr id="3" name="Content Placeholder 2"/>
          <p:cNvSpPr>
            <a:spLocks noGrp="1"/>
          </p:cNvSpPr>
          <p:nvPr>
            <p:ph idx="1"/>
          </p:nvPr>
        </p:nvSpPr>
        <p:spPr>
          <a:xfrm>
            <a:off x="457200" y="1406958"/>
            <a:ext cx="8124092" cy="4974370"/>
          </a:xfrm>
        </p:spPr>
        <p:txBody>
          <a:bodyPr>
            <a:normAutofit fontScale="92500" lnSpcReduction="10000"/>
          </a:bodyPr>
          <a:lstStyle/>
          <a:p>
            <a:pPr marL="0" indent="0">
              <a:spcAft>
                <a:spcPts val="1200"/>
              </a:spcAft>
              <a:buNone/>
            </a:pPr>
            <a:r>
              <a:rPr lang="en-GB" b="1" dirty="0"/>
              <a:t>Many decisions taken early on in the project will affect whether the data can be made openly available </a:t>
            </a:r>
            <a:endParaRPr lang="en-GB" sz="1300" dirty="0" smtClean="0"/>
          </a:p>
          <a:p>
            <a:pPr marL="342900" indent="-342900">
              <a:spcBef>
                <a:spcPts val="1200"/>
              </a:spcBef>
              <a:spcAft>
                <a:spcPts val="1200"/>
              </a:spcAft>
              <a:buFont typeface="Arial" panose="020B0604020202020204" pitchFamily="34" charset="0"/>
              <a:buChar char="•"/>
            </a:pPr>
            <a:r>
              <a:rPr lang="en-GB" sz="2400" dirty="0" smtClean="0"/>
              <a:t>Think about where you want to publish and include APCs in grant applications if needed</a:t>
            </a:r>
          </a:p>
          <a:p>
            <a:pPr marL="342900" indent="-342900">
              <a:spcBef>
                <a:spcPts val="1200"/>
              </a:spcBef>
              <a:spcAft>
                <a:spcPts val="1200"/>
              </a:spcAft>
              <a:buFont typeface="Arial" panose="020B0604020202020204" pitchFamily="34" charset="0"/>
              <a:buChar char="•"/>
            </a:pPr>
            <a:r>
              <a:rPr lang="en-GB" sz="2400" dirty="0" smtClean="0"/>
              <a:t>Ensure consent agreements also include permission to archive and share </a:t>
            </a:r>
            <a:r>
              <a:rPr lang="en-GB" sz="2400" dirty="0"/>
              <a:t>data</a:t>
            </a:r>
            <a:r>
              <a:rPr lang="en-GB" sz="2400" dirty="0" smtClean="0"/>
              <a:t> for reuse by others</a:t>
            </a:r>
          </a:p>
          <a:p>
            <a:pPr marL="342900" indent="-342900">
              <a:spcBef>
                <a:spcPts val="1200"/>
              </a:spcBef>
              <a:spcAft>
                <a:spcPts val="1200"/>
              </a:spcAft>
              <a:buFont typeface="Arial" panose="020B0604020202020204" pitchFamily="34" charset="0"/>
              <a:buChar char="•"/>
            </a:pPr>
            <a:r>
              <a:rPr lang="en-GB" sz="2400" dirty="0" smtClean="0"/>
              <a:t>Seek permissions for more than just the primary project purpose if signing licences to reuse third-party data. Derivative data may not be able to be shared if it includes somebody else’s IP</a:t>
            </a:r>
          </a:p>
          <a:p>
            <a:pPr marL="342900" indent="-342900">
              <a:spcBef>
                <a:spcPts val="1200"/>
              </a:spcBef>
              <a:spcAft>
                <a:spcPts val="1200"/>
              </a:spcAft>
              <a:buFont typeface="Arial" panose="020B0604020202020204" pitchFamily="34" charset="0"/>
              <a:buChar char="•"/>
            </a:pPr>
            <a:r>
              <a:rPr lang="en-GB" sz="2400" dirty="0" smtClean="0"/>
              <a:t>Explore the potential for openness when drafting agreements with commercial partners</a:t>
            </a:r>
          </a:p>
          <a:p>
            <a:endParaRPr lang="en-GB" sz="2000" dirty="0"/>
          </a:p>
        </p:txBody>
      </p:sp>
    </p:spTree>
    <p:extLst>
      <p:ext uri="{BB962C8B-B14F-4D97-AF65-F5344CB8AC3E}">
        <p14:creationId xmlns:p14="http://schemas.microsoft.com/office/powerpoint/2010/main" xmlns="" val="3399434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229200"/>
            <a:ext cx="8153400" cy="762000"/>
          </a:xfrm>
        </p:spPr>
        <p:txBody>
          <a:bodyPr>
            <a:normAutofit/>
          </a:bodyPr>
          <a:lstStyle/>
          <a:p>
            <a:pPr algn="ctr"/>
            <a:r>
              <a:rPr lang="en-GB" dirty="0" smtClean="0"/>
              <a:t>Useful resources</a:t>
            </a:r>
            <a:endParaRPr lang="en-GB" dirty="0"/>
          </a:p>
        </p:txBody>
      </p:sp>
      <p:sp>
        <p:nvSpPr>
          <p:cNvPr id="6" name="Text Placeholder 5"/>
          <p:cNvSpPr>
            <a:spLocks noGrp="1"/>
          </p:cNvSpPr>
          <p:nvPr>
            <p:ph type="body" sz="half" idx="2"/>
          </p:nvPr>
        </p:nvSpPr>
        <p:spPr/>
        <p:txBody>
          <a:bodyPr>
            <a:normAutofit/>
          </a:bodyPr>
          <a:lstStyle/>
          <a:p>
            <a:pPr algn="ctr"/>
            <a:endParaRPr lang="en-GB" sz="1800" dirty="0"/>
          </a:p>
        </p:txBody>
      </p:sp>
      <p:sp>
        <p:nvSpPr>
          <p:cNvPr id="8" name="TextBox 7"/>
          <p:cNvSpPr txBox="1"/>
          <p:nvPr/>
        </p:nvSpPr>
        <p:spPr>
          <a:xfrm>
            <a:off x="2123728" y="6513947"/>
            <a:ext cx="6912768" cy="261610"/>
          </a:xfrm>
          <a:prstGeom prst="rect">
            <a:avLst/>
          </a:prstGeom>
          <a:noFill/>
        </p:spPr>
        <p:txBody>
          <a:bodyPr wrap="square" rtlCol="0">
            <a:spAutoFit/>
          </a:bodyPr>
          <a:lstStyle/>
          <a:p>
            <a:r>
              <a:rPr lang="en-GB" sz="1100" dirty="0" smtClean="0">
                <a:latin typeface="Calibri" panose="020F0502020204030204" pitchFamily="34" charset="0"/>
              </a:rPr>
              <a:t>Image ‘Energy Resources | </a:t>
            </a:r>
            <a:r>
              <a:rPr lang="en-GB" sz="1100" dirty="0" err="1" smtClean="0">
                <a:latin typeface="Calibri" panose="020F0502020204030204" pitchFamily="34" charset="0"/>
              </a:rPr>
              <a:t>Energie</a:t>
            </a:r>
            <a:r>
              <a:rPr lang="en-GB" sz="1100" dirty="0" smtClean="0">
                <a:latin typeface="Calibri" panose="020F0502020204030204" pitchFamily="34" charset="0"/>
              </a:rPr>
              <a:t> </a:t>
            </a:r>
            <a:r>
              <a:rPr lang="en-GB" sz="1100" dirty="0" err="1" smtClean="0">
                <a:latin typeface="Calibri" panose="020F0502020204030204" pitchFamily="34" charset="0"/>
              </a:rPr>
              <a:t>Quelle</a:t>
            </a:r>
            <a:r>
              <a:rPr lang="en-GB" sz="1100" dirty="0" smtClean="0">
                <a:latin typeface="Calibri" panose="020F0502020204030204" pitchFamily="34" charset="0"/>
              </a:rPr>
              <a:t>’ CC-BY-NC by K. H. Reichert www.flickr.com/photos/reupa/19502634575</a:t>
            </a:r>
            <a:endParaRPr lang="en-GB" sz="1100" dirty="0">
              <a:latin typeface="Calibri" panose="020F0502020204030204" pitchFamily="34" charset="0"/>
            </a:endParaRPr>
          </a:p>
        </p:txBody>
      </p:sp>
      <p:pic>
        <p:nvPicPr>
          <p:cNvPr id="10" name="Picture Placeholder 9" descr="19502634575_31c27b5960_z.jpg"/>
          <p:cNvPicPr>
            <a:picLocks noGrp="1" noChangeAspect="1"/>
          </p:cNvPicPr>
          <p:nvPr>
            <p:ph type="pic" idx="1"/>
          </p:nvPr>
        </p:nvPicPr>
        <p:blipFill>
          <a:blip r:embed="rId2" cstate="print"/>
          <a:srcRect t="14103" b="14103"/>
          <a:stretch>
            <a:fillRect/>
          </a:stretch>
        </p:blipFill>
        <p:spPr/>
      </p:pic>
    </p:spTree>
    <p:extLst>
      <p:ext uri="{BB962C8B-B14F-4D97-AF65-F5344CB8AC3E}">
        <p14:creationId xmlns:p14="http://schemas.microsoft.com/office/powerpoint/2010/main" xmlns="" val="158721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DCC support on DMPs</a:t>
            </a:r>
            <a:endParaRPr lang="en-GB" dirty="0"/>
          </a:p>
        </p:txBody>
      </p:sp>
      <p:sp>
        <p:nvSpPr>
          <p:cNvPr id="3" name="Content Placeholder 2"/>
          <p:cNvSpPr>
            <a:spLocks noGrp="1"/>
          </p:cNvSpPr>
          <p:nvPr>
            <p:ph idx="1"/>
          </p:nvPr>
        </p:nvSpPr>
        <p:spPr>
          <a:xfrm>
            <a:off x="467544" y="1628800"/>
            <a:ext cx="8435280" cy="4348582"/>
          </a:xfrm>
        </p:spPr>
        <p:txBody>
          <a:bodyPr>
            <a:noAutofit/>
          </a:bodyPr>
          <a:lstStyle/>
          <a:p>
            <a:pPr marL="342900" indent="-342900">
              <a:spcAft>
                <a:spcPts val="1800"/>
              </a:spcAft>
              <a:buFont typeface="Arial" panose="020B0604020202020204" pitchFamily="34" charset="0"/>
              <a:buChar char="•"/>
            </a:pPr>
            <a:r>
              <a:rPr lang="en-GB" dirty="0" smtClean="0">
                <a:cs typeface="Calibri" pitchFamily="34" charset="0"/>
              </a:rPr>
              <a:t>Webinars and training materials</a:t>
            </a:r>
          </a:p>
          <a:p>
            <a:pPr marL="342900" indent="-342900">
              <a:spcAft>
                <a:spcPts val="1800"/>
              </a:spcAft>
              <a:buFont typeface="Arial" panose="020B0604020202020204" pitchFamily="34" charset="0"/>
              <a:buChar char="•"/>
            </a:pPr>
            <a:r>
              <a:rPr lang="en-GB" dirty="0" smtClean="0">
                <a:cs typeface="Calibri" pitchFamily="34" charset="0"/>
              </a:rPr>
              <a:t>How-to guides and other advisory documents</a:t>
            </a:r>
          </a:p>
          <a:p>
            <a:pPr marL="342900" indent="-342900">
              <a:spcAft>
                <a:spcPts val="1800"/>
              </a:spcAft>
              <a:buFont typeface="Arial" panose="020B0604020202020204" pitchFamily="34" charset="0"/>
              <a:buChar char="•"/>
            </a:pPr>
            <a:r>
              <a:rPr lang="en-GB" dirty="0" smtClean="0">
                <a:cs typeface="Calibri" pitchFamily="34" charset="0"/>
              </a:rPr>
              <a:t>Checklist on what to cover in DMPs</a:t>
            </a:r>
          </a:p>
          <a:p>
            <a:pPr marL="342900" indent="-342900">
              <a:spcAft>
                <a:spcPts val="1800"/>
              </a:spcAft>
              <a:buFont typeface="Arial" panose="020B0604020202020204" pitchFamily="34" charset="0"/>
              <a:buChar char="•"/>
            </a:pPr>
            <a:r>
              <a:rPr lang="en-GB" dirty="0" smtClean="0">
                <a:cs typeface="Calibri" pitchFamily="34" charset="0"/>
              </a:rPr>
              <a:t>Example DMPs</a:t>
            </a:r>
          </a:p>
          <a:p>
            <a:pPr marL="342900" indent="-342900">
              <a:spcAft>
                <a:spcPts val="1800"/>
              </a:spcAft>
              <a:buFont typeface="Arial" panose="020B0604020202020204" pitchFamily="34" charset="0"/>
              <a:buChar char="•"/>
            </a:pPr>
            <a:r>
              <a:rPr lang="en-GB" dirty="0" smtClean="0">
                <a:cs typeface="Calibri" pitchFamily="34" charset="0"/>
              </a:rPr>
              <a:t>DMPonline </a:t>
            </a:r>
          </a:p>
          <a:p>
            <a:r>
              <a:rPr lang="en-GB" sz="2000" dirty="0" smtClean="0">
                <a:cs typeface="Calibri" pitchFamily="34" charset="0"/>
                <a:hlinkClick r:id="rId3"/>
              </a:rPr>
              <a:t>www.dcc.ac.uk/resources/data-management-plans</a:t>
            </a:r>
            <a:r>
              <a:rPr lang="en-GB" sz="2000" dirty="0" smtClean="0">
                <a:cs typeface="Calibri" pitchFamily="34" charset="0"/>
              </a:rPr>
              <a:t>  </a:t>
            </a:r>
            <a:endParaRPr lang="en-GB" sz="2000" dirty="0">
              <a:cs typeface="Calibri" pitchFamily="34" charset="0"/>
            </a:endParaRPr>
          </a:p>
          <a:p>
            <a:pPr marL="0" indent="0">
              <a:buNone/>
            </a:pPr>
            <a:endParaRPr lang="en-GB" sz="1600" dirty="0">
              <a:cs typeface="Calibri"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98804" y="5805263"/>
            <a:ext cx="1067469" cy="1067469"/>
          </a:xfrm>
          <a:prstGeom prst="rect">
            <a:avLst/>
          </a:prstGeom>
        </p:spPr>
      </p:pic>
      <p:pic>
        <p:nvPicPr>
          <p:cNvPr id="6" name="Picture 4" descr="Capture.PNG"/>
          <p:cNvPicPr>
            <a:picLocks noChangeAspect="1"/>
          </p:cNvPicPr>
          <p:nvPr/>
        </p:nvPicPr>
        <p:blipFill>
          <a:blip r:embed="rId5" cstate="print">
            <a:extLst>
              <a:ext uri="{28A0092B-C50C-407E-A947-70E740481C1C}">
                <a14:useLocalDpi xmlns:a14="http://schemas.microsoft.com/office/drawing/2010/main" xmlns="" val="0"/>
              </a:ext>
            </a:extLst>
          </a:blip>
          <a:srcRect l="1231" t="310" r="923" b="443"/>
          <a:stretch>
            <a:fillRect/>
          </a:stretch>
        </p:blipFill>
        <p:spPr>
          <a:xfrm>
            <a:off x="6732240" y="3653358"/>
            <a:ext cx="2268469" cy="3204642"/>
          </a:xfrm>
          <a:prstGeom prst="rect">
            <a:avLst/>
          </a:prstGeom>
        </p:spPr>
      </p:pic>
      <p:pic>
        <p:nvPicPr>
          <p:cNvPr id="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l="46825" t="25899" r="2238" b="20233"/>
          <a:stretch>
            <a:fillRect/>
          </a:stretch>
        </p:blipFill>
        <p:spPr bwMode="auto">
          <a:xfrm>
            <a:off x="6066274" y="5134269"/>
            <a:ext cx="1800200" cy="1742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4158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plans</a:t>
            </a:r>
            <a:endParaRPr lang="en-GB" dirty="0"/>
          </a:p>
        </p:txBody>
      </p:sp>
      <p:sp>
        <p:nvSpPr>
          <p:cNvPr id="3" name="Content Placeholder 2"/>
          <p:cNvSpPr>
            <a:spLocks noGrp="1"/>
          </p:cNvSpPr>
          <p:nvPr>
            <p:ph idx="1"/>
          </p:nvPr>
        </p:nvSpPr>
        <p:spPr>
          <a:xfrm>
            <a:off x="323528" y="1484784"/>
            <a:ext cx="8644489" cy="4824536"/>
          </a:xfrm>
        </p:spPr>
        <p:txBody>
          <a:bodyPr>
            <a:noAutofit/>
          </a:bodyPr>
          <a:lstStyle/>
          <a:p>
            <a:pPr>
              <a:spcBef>
                <a:spcPts val="0"/>
              </a:spcBef>
            </a:pPr>
            <a:r>
              <a:rPr lang="en-GB" sz="2400" dirty="0" smtClean="0">
                <a:latin typeface="+mj-lt"/>
              </a:rPr>
              <a:t>108 DMPs from the National Endowment for the Humanities (USA)</a:t>
            </a:r>
          </a:p>
          <a:p>
            <a:pPr>
              <a:spcBef>
                <a:spcPts val="0"/>
              </a:spcBef>
            </a:pPr>
            <a:r>
              <a:rPr lang="en-GB" sz="2000" dirty="0" smtClean="0">
                <a:latin typeface="+mj-lt"/>
                <a:hlinkClick r:id="rId2"/>
              </a:rPr>
              <a:t>www.neh.gov/divisions/odh/grant-news/data-management-plans-successful-grant-applications-2011-2014-now-available</a:t>
            </a:r>
            <a:r>
              <a:rPr lang="en-GB" sz="2000" dirty="0" smtClean="0">
                <a:latin typeface="+mj-lt"/>
              </a:rPr>
              <a:t> </a:t>
            </a:r>
          </a:p>
          <a:p>
            <a:pPr>
              <a:spcBef>
                <a:spcPts val="0"/>
              </a:spcBef>
              <a:buNone/>
            </a:pPr>
            <a:endParaRPr lang="en-GB" sz="2000" dirty="0" smtClean="0">
              <a:latin typeface="+mj-lt"/>
            </a:endParaRPr>
          </a:p>
          <a:p>
            <a:pPr>
              <a:spcBef>
                <a:spcPts val="0"/>
              </a:spcBef>
              <a:buNone/>
            </a:pPr>
            <a:r>
              <a:rPr lang="en-GB" sz="2400" dirty="0" smtClean="0">
                <a:latin typeface="+mj-lt"/>
              </a:rPr>
              <a:t>20+ scientific DMPs submitted to the NSF (USA) provided by UCSD</a:t>
            </a:r>
          </a:p>
          <a:p>
            <a:pPr>
              <a:spcBef>
                <a:spcPts val="0"/>
              </a:spcBef>
            </a:pPr>
            <a:r>
              <a:rPr lang="en-GB" sz="2000" dirty="0">
                <a:latin typeface="+mj-lt"/>
                <a:hlinkClick r:id="rId3"/>
              </a:rPr>
              <a:t>http://</a:t>
            </a:r>
            <a:r>
              <a:rPr lang="en-GB" sz="2000" dirty="0" smtClean="0">
                <a:latin typeface="+mj-lt"/>
                <a:hlinkClick r:id="rId3"/>
              </a:rPr>
              <a:t>libraries.ucsd.edu/services/data-curation/data-management/dmp-samples.html</a:t>
            </a:r>
            <a:endParaRPr lang="en-GB" sz="2000" dirty="0" smtClean="0">
              <a:latin typeface="+mj-lt"/>
            </a:endParaRPr>
          </a:p>
          <a:p>
            <a:pPr>
              <a:spcBef>
                <a:spcPts val="0"/>
              </a:spcBef>
              <a:buNone/>
            </a:pPr>
            <a:endParaRPr lang="en-GB" sz="2000" dirty="0" smtClean="0">
              <a:latin typeface="+mj-lt"/>
            </a:endParaRPr>
          </a:p>
          <a:p>
            <a:pPr>
              <a:spcBef>
                <a:spcPts val="0"/>
              </a:spcBef>
            </a:pPr>
            <a:r>
              <a:rPr lang="en-GB" sz="2400" dirty="0" smtClean="0">
                <a:latin typeface="+mj-lt"/>
              </a:rPr>
              <a:t>2 Rural Economy &amp; Land Use (RELU) programme examples (UK)</a:t>
            </a:r>
          </a:p>
          <a:p>
            <a:pPr>
              <a:spcBef>
                <a:spcPts val="0"/>
              </a:spcBef>
              <a:buNone/>
            </a:pPr>
            <a:r>
              <a:rPr lang="en-GB" sz="2000" dirty="0" smtClean="0">
                <a:latin typeface="+mj-lt"/>
                <a:hlinkClick r:id="rId4"/>
              </a:rPr>
              <a:t>http://relu.data-archive.ac.uk/data-sharing/planning/examples</a:t>
            </a:r>
            <a:endParaRPr lang="en-GB" sz="2000" dirty="0" smtClean="0">
              <a:latin typeface="+mj-lt"/>
            </a:endParaRPr>
          </a:p>
          <a:p>
            <a:pPr>
              <a:lnSpc>
                <a:spcPct val="70000"/>
              </a:lnSpc>
              <a:spcBef>
                <a:spcPts val="0"/>
              </a:spcBef>
              <a:buNone/>
            </a:pPr>
            <a:endParaRPr lang="en-GB" sz="2000" dirty="0" smtClean="0">
              <a:latin typeface="+mj-lt"/>
            </a:endParaRPr>
          </a:p>
          <a:p>
            <a:pPr>
              <a:spcBef>
                <a:spcPts val="0"/>
              </a:spcBef>
            </a:pPr>
            <a:r>
              <a:rPr lang="en-GB" sz="2400" dirty="0" smtClean="0">
                <a:latin typeface="+mj-lt"/>
              </a:rPr>
              <a:t>Further </a:t>
            </a:r>
            <a:r>
              <a:rPr lang="en-GB" sz="2400" dirty="0">
                <a:latin typeface="+mj-lt"/>
              </a:rPr>
              <a:t>examples: </a:t>
            </a:r>
          </a:p>
          <a:p>
            <a:pPr marL="0" lvl="1" indent="0">
              <a:spcBef>
                <a:spcPts val="0"/>
              </a:spcBef>
              <a:buNone/>
            </a:pPr>
            <a:r>
              <a:rPr lang="en-GB" sz="2000" dirty="0">
                <a:latin typeface="+mj-lt"/>
                <a:hlinkClick r:id="rId5"/>
              </a:rPr>
              <a:t>www.dcc.ac.uk/resources/data-management-plans/guidance-examples</a:t>
            </a:r>
            <a:r>
              <a:rPr lang="en-GB" sz="2000" dirty="0">
                <a:latin typeface="+mj-lt"/>
              </a:rPr>
              <a:t> </a:t>
            </a:r>
          </a:p>
          <a:p>
            <a:pPr>
              <a:spcBef>
                <a:spcPts val="0"/>
              </a:spcBef>
              <a:buNone/>
            </a:pPr>
            <a:endParaRPr lang="en-GB" sz="2000" dirty="0">
              <a:latin typeface="+mj-lt"/>
            </a:endParaRPr>
          </a:p>
        </p:txBody>
      </p:sp>
    </p:spTree>
    <p:extLst>
      <p:ext uri="{BB962C8B-B14F-4D97-AF65-F5344CB8AC3E}">
        <p14:creationId xmlns:p14="http://schemas.microsoft.com/office/powerpoint/2010/main" xmlns="" val="3823329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82600" y="414338"/>
            <a:ext cx="8229600" cy="1143000"/>
          </a:xfrm>
        </p:spPr>
        <p:txBody>
          <a:bodyPr>
            <a:noAutofit/>
          </a:bodyPr>
          <a:lstStyle/>
          <a:p>
            <a:r>
              <a:rPr lang="en-GB" altLang="en-US" dirty="0" smtClean="0"/>
              <a:t>Managing and sharing data: </a:t>
            </a:r>
            <a:br>
              <a:rPr lang="en-GB" altLang="en-US" dirty="0" smtClean="0"/>
            </a:br>
            <a:r>
              <a:rPr lang="en-GB" altLang="en-US" dirty="0" smtClean="0"/>
              <a:t>a best practice guide</a:t>
            </a:r>
          </a:p>
        </p:txBody>
      </p:sp>
      <p:pic>
        <p:nvPicPr>
          <p:cNvPr id="2" name="Picture 1"/>
          <p:cNvPicPr>
            <a:picLocks noChangeAspect="1"/>
          </p:cNvPicPr>
          <p:nvPr/>
        </p:nvPicPr>
        <p:blipFill>
          <a:blip r:embed="rId2" cstate="print"/>
          <a:stretch>
            <a:fillRect/>
          </a:stretch>
        </p:blipFill>
        <p:spPr>
          <a:xfrm>
            <a:off x="1178694" y="1832553"/>
            <a:ext cx="2889250" cy="4094162"/>
          </a:xfrm>
          <a:prstGeom prst="rect">
            <a:avLst/>
          </a:prstGeom>
          <a:ln>
            <a:solidFill>
              <a:schemeClr val="bg1">
                <a:lumMod val="65000"/>
              </a:schemeClr>
            </a:solidFill>
          </a:ln>
        </p:spPr>
      </p:pic>
      <p:sp>
        <p:nvSpPr>
          <p:cNvPr id="3" name="Rectangle 2"/>
          <p:cNvSpPr/>
          <p:nvPr/>
        </p:nvSpPr>
        <p:spPr>
          <a:xfrm>
            <a:off x="179512" y="6309320"/>
            <a:ext cx="8964488" cy="461665"/>
          </a:xfrm>
          <a:prstGeom prst="rect">
            <a:avLst/>
          </a:prstGeom>
        </p:spPr>
        <p:txBody>
          <a:bodyPr wrap="square">
            <a:spAutoFit/>
          </a:bodyPr>
          <a:lstStyle/>
          <a:p>
            <a:pPr algn="ctr">
              <a:buClr>
                <a:schemeClr val="bg1"/>
              </a:buClr>
              <a:defRPr/>
            </a:pPr>
            <a:r>
              <a:rPr lang="en-GB" altLang="en-US" sz="2400" dirty="0">
                <a:hlinkClick r:id="rId3"/>
              </a:rPr>
              <a:t>http://data-archive.ac.uk/media/2894/managingsharing.pdf</a:t>
            </a:r>
            <a:r>
              <a:rPr lang="en-GB" altLang="en-US" sz="2400" dirty="0"/>
              <a:t> </a:t>
            </a:r>
          </a:p>
        </p:txBody>
      </p:sp>
      <p:pic>
        <p:nvPicPr>
          <p:cNvPr id="7" name="Picture 6" descr="Capture.PNG"/>
          <p:cNvPicPr>
            <a:picLocks noChangeAspect="1"/>
          </p:cNvPicPr>
          <p:nvPr/>
        </p:nvPicPr>
        <p:blipFill>
          <a:blip r:embed="rId4" cstate="print"/>
          <a:stretch>
            <a:fillRect/>
          </a:stretch>
        </p:blipFill>
        <p:spPr>
          <a:xfrm>
            <a:off x="4906931" y="1895881"/>
            <a:ext cx="2473381" cy="3967505"/>
          </a:xfrm>
          <a:prstGeom prst="rect">
            <a:avLst/>
          </a:prstGeom>
        </p:spPr>
      </p:pic>
    </p:spTree>
    <p:extLst>
      <p:ext uri="{BB962C8B-B14F-4D97-AF65-F5344CB8AC3E}">
        <p14:creationId xmlns:p14="http://schemas.microsoft.com/office/powerpoint/2010/main" xmlns="" val="3942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512689"/>
          </a:xfrm>
        </p:spPr>
        <p:txBody>
          <a:bodyPr/>
          <a:lstStyle/>
          <a:p>
            <a:r>
              <a:rPr lang="fr-BE" dirty="0" smtClean="0"/>
              <a:t>Ongoing coordination and support actions (FP7 funded)</a:t>
            </a:r>
            <a:endParaRPr lang="en-GB" dirty="0"/>
          </a:p>
        </p:txBody>
      </p:sp>
      <p:pic>
        <p:nvPicPr>
          <p:cNvPr id="16388" name="Picture 4" descr="http://www.pasteur4oa.eu/sites/pasteur4oa/themes/bartik/images/logo.png"/>
          <p:cNvPicPr>
            <a:picLocks noChangeAspect="1" noChangeArrowheads="1"/>
          </p:cNvPicPr>
          <p:nvPr/>
        </p:nvPicPr>
        <p:blipFill>
          <a:blip r:embed="rId2" cstate="print"/>
          <a:srcRect/>
          <a:stretch>
            <a:fillRect/>
          </a:stretch>
        </p:blipFill>
        <p:spPr bwMode="auto">
          <a:xfrm>
            <a:off x="5508104" y="4509120"/>
            <a:ext cx="2857500" cy="2009776"/>
          </a:xfrm>
          <a:prstGeom prst="rect">
            <a:avLst/>
          </a:prstGeom>
          <a:noFill/>
        </p:spPr>
      </p:pic>
      <p:pic>
        <p:nvPicPr>
          <p:cNvPr id="6" name="Picture 5" descr="FOSTER-hire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4725144"/>
            <a:ext cx="3557135" cy="1895919"/>
          </a:xfrm>
          <a:prstGeom prst="rect">
            <a:avLst/>
          </a:prstGeom>
        </p:spPr>
      </p:pic>
      <p:pic>
        <p:nvPicPr>
          <p:cNvPr id="16392" name="Picture 8" descr="http://libereurope.eu/wp-content/uploads/2014/11/recode-logo2.jpg"/>
          <p:cNvPicPr>
            <a:picLocks noChangeAspect="1" noChangeArrowheads="1"/>
          </p:cNvPicPr>
          <p:nvPr/>
        </p:nvPicPr>
        <p:blipFill>
          <a:blip r:embed="rId4" cstate="print"/>
          <a:srcRect/>
          <a:stretch>
            <a:fillRect/>
          </a:stretch>
        </p:blipFill>
        <p:spPr bwMode="auto">
          <a:xfrm>
            <a:off x="1259632" y="2204864"/>
            <a:ext cx="3349252" cy="2236119"/>
          </a:xfrm>
          <a:prstGeom prst="rect">
            <a:avLst/>
          </a:prstGeom>
          <a:noFill/>
        </p:spPr>
      </p:pic>
      <p:pic>
        <p:nvPicPr>
          <p:cNvPr id="16394" name="Picture 10" descr="OpenAIRE logo image"/>
          <p:cNvPicPr>
            <a:picLocks noChangeAspect="1" noChangeArrowheads="1"/>
          </p:cNvPicPr>
          <p:nvPr/>
        </p:nvPicPr>
        <p:blipFill>
          <a:blip r:embed="rId5" cstate="print"/>
          <a:srcRect/>
          <a:stretch>
            <a:fillRect/>
          </a:stretch>
        </p:blipFill>
        <p:spPr bwMode="auto">
          <a:xfrm>
            <a:off x="5724128" y="2636912"/>
            <a:ext cx="1954907" cy="1374020"/>
          </a:xfrm>
          <a:prstGeom prst="rect">
            <a:avLst/>
          </a:prstGeom>
          <a:noFill/>
        </p:spPr>
      </p:pic>
    </p:spTree>
    <p:extLst>
      <p:ext uri="{BB962C8B-B14F-4D97-AF65-F5344CB8AC3E}">
        <p14:creationId xmlns:p14="http://schemas.microsoft.com/office/powerpoint/2010/main" xmlns="" val="1579614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txBox="1">
            <a:spLocks noGrp="1"/>
          </p:cNvSpPr>
          <p:nvPr>
            <p:ph type="title"/>
          </p:nvPr>
        </p:nvSpPr>
        <p:spPr/>
        <p:txBody>
          <a:bodyPr/>
          <a:lstStyle/>
          <a:p>
            <a:pPr eaLnBrk="1" hangingPunct="1"/>
            <a:r>
              <a:rPr lang="en-GB" altLang="en-US" dirty="0" smtClean="0"/>
              <a:t>Why open access and open data?</a:t>
            </a:r>
          </a:p>
        </p:txBody>
      </p:sp>
      <p:sp>
        <p:nvSpPr>
          <p:cNvPr id="14339" name="Content Placeholder 4"/>
          <p:cNvSpPr txBox="1">
            <a:spLocks noGrp="1"/>
          </p:cNvSpPr>
          <p:nvPr>
            <p:ph idx="1"/>
          </p:nvPr>
        </p:nvSpPr>
        <p:spPr>
          <a:xfrm>
            <a:off x="4256088" y="2074863"/>
            <a:ext cx="4549775" cy="4024312"/>
          </a:xfrm>
        </p:spPr>
        <p:txBody>
          <a:bodyPr anchorCtr="1"/>
          <a:lstStyle/>
          <a:p>
            <a:pPr marL="0" indent="0" algn="ctr" eaLnBrk="1" hangingPunct="1">
              <a:spcBef>
                <a:spcPts val="500"/>
              </a:spcBef>
              <a:buFont typeface="Wingdings 2" pitchFamily="18" charset="2"/>
              <a:buNone/>
            </a:pPr>
            <a:r>
              <a:rPr lang="en-GB" altLang="en-US" sz="2000" dirty="0" smtClean="0"/>
              <a:t>“The European Commission’s vision is that information already paid for by the public purse should not be paid for again each time it is accessed or used, and that it should benefit European companies and citizens to the full.”</a:t>
            </a:r>
          </a:p>
        </p:txBody>
      </p:sp>
      <p:pic>
        <p:nvPicPr>
          <p:cNvPr id="14340" name="Picture 10" descr="Capture.PNG"/>
          <p:cNvPicPr>
            <a:picLocks noChangeAspect="1"/>
          </p:cNvPicPr>
          <p:nvPr/>
        </p:nvPicPr>
        <p:blipFill>
          <a:blip r:embed="rId3" cstate="print"/>
          <a:srcRect/>
          <a:stretch>
            <a:fillRect/>
          </a:stretch>
        </p:blipFill>
        <p:spPr bwMode="auto">
          <a:xfrm>
            <a:off x="588963" y="1484313"/>
            <a:ext cx="3249612" cy="4581525"/>
          </a:xfrm>
          <a:prstGeom prst="rect">
            <a:avLst/>
          </a:prstGeom>
          <a:noFill/>
          <a:ln w="9528">
            <a:solidFill>
              <a:srgbClr val="7F7F7F"/>
            </a:solidFill>
            <a:miter lim="800000"/>
            <a:headEnd/>
            <a:tailEnd/>
          </a:ln>
        </p:spPr>
      </p:pic>
      <p:sp>
        <p:nvSpPr>
          <p:cNvPr id="14341" name="Rectangle 11"/>
          <p:cNvSpPr>
            <a:spLocks noChangeArrowheads="1"/>
          </p:cNvSpPr>
          <p:nvPr/>
        </p:nvSpPr>
        <p:spPr bwMode="auto">
          <a:xfrm>
            <a:off x="4184650" y="4502150"/>
            <a:ext cx="4621213" cy="831850"/>
          </a:xfrm>
          <a:prstGeom prst="rect">
            <a:avLst/>
          </a:prstGeom>
          <a:noFill/>
          <a:ln w="9525">
            <a:noFill/>
            <a:miter lim="800000"/>
            <a:headEnd/>
            <a:tailEnd/>
          </a:ln>
        </p:spPr>
        <p:txBody>
          <a:bodyPr>
            <a:spAutoFit/>
          </a:bodyPr>
          <a:lstStyle/>
          <a:p>
            <a:pPr defTabSz="457200"/>
            <a:r>
              <a:rPr lang="en-GB" altLang="en-US" sz="1600" dirty="0">
                <a:solidFill>
                  <a:srgbClr val="000000"/>
                </a:solidFill>
                <a:hlinkClick r:id="rId4"/>
              </a:rPr>
              <a:t>http://ec.europa.eu/research/participants/data/ ref/h2020/</a:t>
            </a:r>
            <a:r>
              <a:rPr lang="en-GB" altLang="en-US" sz="1600" dirty="0" err="1">
                <a:solidFill>
                  <a:srgbClr val="000000"/>
                </a:solidFill>
                <a:hlinkClick r:id="rId4"/>
              </a:rPr>
              <a:t>grants_manual</a:t>
            </a:r>
            <a:r>
              <a:rPr lang="en-GB" altLang="en-US" sz="1600" dirty="0">
                <a:solidFill>
                  <a:srgbClr val="000000"/>
                </a:solidFill>
                <a:hlinkClick r:id="rId4"/>
              </a:rPr>
              <a:t>/hi/</a:t>
            </a:r>
            <a:r>
              <a:rPr lang="en-GB" altLang="en-US" sz="1600" dirty="0" err="1">
                <a:solidFill>
                  <a:srgbClr val="000000"/>
                </a:solidFill>
                <a:hlinkClick r:id="rId4"/>
              </a:rPr>
              <a:t>oa_pilot</a:t>
            </a:r>
            <a:r>
              <a:rPr lang="en-GB" altLang="en-US" sz="1600" dirty="0">
                <a:solidFill>
                  <a:srgbClr val="000000"/>
                </a:solidFill>
                <a:hlinkClick r:id="rId4"/>
              </a:rPr>
              <a:t>/h2020-hi-oa-pilot-guide_en.pdf</a:t>
            </a:r>
            <a:r>
              <a:rPr lang="en-GB" altLang="en-US" sz="1600" dirty="0">
                <a:solidFill>
                  <a:srgbClr val="000000"/>
                </a:solidFill>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FOSTER</a:t>
            </a:r>
            <a:endParaRPr lang="en-GB" dirty="0"/>
          </a:p>
        </p:txBody>
      </p:sp>
      <p:sp>
        <p:nvSpPr>
          <p:cNvPr id="3" name="Content Placeholder 2"/>
          <p:cNvSpPr>
            <a:spLocks noGrp="1"/>
          </p:cNvSpPr>
          <p:nvPr>
            <p:ph idx="1"/>
          </p:nvPr>
        </p:nvSpPr>
        <p:spPr>
          <a:xfrm>
            <a:off x="323528" y="1268760"/>
            <a:ext cx="8430057" cy="5001419"/>
          </a:xfrm>
        </p:spPr>
        <p:txBody>
          <a:bodyPr/>
          <a:lstStyle/>
          <a:p>
            <a:pPr>
              <a:spcAft>
                <a:spcPts val="1800"/>
              </a:spcAft>
            </a:pPr>
            <a:r>
              <a:rPr lang="en-GB" sz="2400" dirty="0" smtClean="0"/>
              <a:t>Facilitate Open Science Training for European Research</a:t>
            </a:r>
          </a:p>
          <a:p>
            <a:pPr marL="457200" indent="-457200">
              <a:spcAft>
                <a:spcPts val="1800"/>
              </a:spcAft>
              <a:buFont typeface="Arial" panose="020B0604020202020204" pitchFamily="34" charset="0"/>
              <a:buChar char="•"/>
            </a:pPr>
            <a:r>
              <a:rPr lang="en-GB" sz="2400" dirty="0" smtClean="0"/>
              <a:t>Network of open access trainers</a:t>
            </a:r>
          </a:p>
          <a:p>
            <a:pPr marL="457200" indent="-457200">
              <a:spcAft>
                <a:spcPts val="1800"/>
              </a:spcAft>
              <a:buFont typeface="Arial" panose="020B0604020202020204" pitchFamily="34" charset="0"/>
              <a:buChar char="•"/>
            </a:pPr>
            <a:r>
              <a:rPr lang="en-GB" sz="2400" dirty="0" smtClean="0"/>
              <a:t>Programme of open science courses</a:t>
            </a:r>
          </a:p>
          <a:p>
            <a:pPr marL="457200" indent="-457200">
              <a:spcAft>
                <a:spcPts val="1800"/>
              </a:spcAft>
              <a:buFont typeface="Arial" panose="020B0604020202020204" pitchFamily="34" charset="0"/>
              <a:buChar char="•"/>
            </a:pPr>
            <a:r>
              <a:rPr lang="en-GB" sz="2400" dirty="0" smtClean="0"/>
              <a:t>Portal to training materials </a:t>
            </a:r>
          </a:p>
          <a:p>
            <a:pPr marL="457200" indent="-457200">
              <a:spcAft>
                <a:spcPts val="1800"/>
              </a:spcAft>
              <a:buFont typeface="Arial" panose="020B0604020202020204" pitchFamily="34" charset="0"/>
              <a:buChar char="•"/>
            </a:pPr>
            <a:r>
              <a:rPr lang="en-GB" sz="2400" dirty="0" smtClean="0"/>
              <a:t>E-learning courses on open access, open data and open science forthcoming</a:t>
            </a:r>
          </a:p>
          <a:p>
            <a:endParaRPr lang="en-GB" dirty="0" smtClean="0"/>
          </a:p>
          <a:p>
            <a:r>
              <a:rPr lang="en-GB" dirty="0" smtClean="0">
                <a:hlinkClick r:id="rId2"/>
              </a:rPr>
              <a:t>www.fosteropenscience.eu</a:t>
            </a:r>
            <a:r>
              <a:rPr lang="en-GB" dirty="0" smtClean="0"/>
              <a:t> </a:t>
            </a:r>
            <a:endParaRPr lang="en-GB" dirty="0"/>
          </a:p>
          <a:p>
            <a:endParaRPr lang="en-GB" dirty="0" smtClean="0"/>
          </a:p>
          <a:p>
            <a:pPr marL="457200" indent="-457200">
              <a:buFont typeface="Arial" panose="020B0604020202020204" pitchFamily="34" charset="0"/>
              <a:buChar char="•"/>
            </a:pP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xmlns="" val="0"/>
              </a:ext>
            </a:extLst>
          </a:blip>
          <a:srcRect l="13826" t="13507"/>
          <a:stretch/>
        </p:blipFill>
        <p:spPr>
          <a:xfrm>
            <a:off x="6365162" y="4653136"/>
            <a:ext cx="2522095" cy="2136552"/>
          </a:xfrm>
          <a:prstGeom prst="rect">
            <a:avLst/>
          </a:prstGeom>
        </p:spPr>
      </p:pic>
    </p:spTree>
    <p:extLst>
      <p:ext uri="{BB962C8B-B14F-4D97-AF65-F5344CB8AC3E}">
        <p14:creationId xmlns:p14="http://schemas.microsoft.com/office/powerpoint/2010/main" xmlns="" val="249255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OpenAIRE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47490" y="3746533"/>
            <a:ext cx="3585576" cy="2338581"/>
          </a:xfrm>
        </p:spPr>
      </p:pic>
      <p:sp>
        <p:nvSpPr>
          <p:cNvPr id="5" name="Rectangle 4"/>
          <p:cNvSpPr/>
          <p:nvPr/>
        </p:nvSpPr>
        <p:spPr>
          <a:xfrm>
            <a:off x="5347490" y="6162877"/>
            <a:ext cx="3053144" cy="369332"/>
          </a:xfrm>
          <a:prstGeom prst="rect">
            <a:avLst/>
          </a:prstGeom>
        </p:spPr>
        <p:txBody>
          <a:bodyPr wrap="none">
            <a:spAutoFit/>
          </a:bodyPr>
          <a:lstStyle/>
          <a:p>
            <a:r>
              <a:rPr lang="en-GB" dirty="0" smtClean="0">
                <a:hlinkClick r:id="rId4"/>
              </a:rPr>
              <a:t>http://vimeo.com/108790101</a:t>
            </a:r>
            <a:r>
              <a:rPr lang="en-GB" dirty="0" smtClean="0"/>
              <a:t> </a:t>
            </a:r>
            <a:endParaRPr lang="en-GB" dirty="0"/>
          </a:p>
        </p:txBody>
      </p:sp>
      <p:sp>
        <p:nvSpPr>
          <p:cNvPr id="6" name="Content Placeholder 2"/>
          <p:cNvSpPr txBox="1">
            <a:spLocks/>
          </p:cNvSpPr>
          <p:nvPr/>
        </p:nvSpPr>
        <p:spPr>
          <a:xfrm>
            <a:off x="457200" y="1367742"/>
            <a:ext cx="8229600" cy="4795135"/>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808080"/>
                </a:solidFill>
                <a:latin typeface="Trebuchet MS"/>
                <a:ea typeface="+mn-ea"/>
                <a:cs typeface="Trebuchet M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808080"/>
                </a:solidFill>
                <a:latin typeface="Trebuchet MS"/>
                <a:ea typeface="+mn-ea"/>
                <a:cs typeface="Trebuchet M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808080"/>
                </a:solidFill>
                <a:latin typeface="Trebuchet MS"/>
                <a:ea typeface="+mn-ea"/>
                <a:cs typeface="Trebuchet M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808080"/>
                </a:solidFill>
                <a:latin typeface="Trebuchet MS"/>
                <a:ea typeface="+mn-ea"/>
                <a:cs typeface="Trebuchet M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808080"/>
                </a:solidFill>
                <a:latin typeface="Trebuchet MS"/>
                <a:ea typeface="+mn-ea"/>
                <a:cs typeface="Trebuchet M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900"/>
              </a:spcBef>
              <a:spcAft>
                <a:spcPts val="1800"/>
              </a:spcAft>
              <a:buClrTx/>
              <a:buNone/>
              <a:defRPr/>
            </a:pPr>
            <a:r>
              <a:rPr lang="en-GB" sz="2800" dirty="0">
                <a:solidFill>
                  <a:schemeClr val="tx1"/>
                </a:solidFill>
                <a:latin typeface="+mn-lt"/>
              </a:rPr>
              <a:t>Open Access Infrastructure for research in Europe</a:t>
            </a:r>
          </a:p>
          <a:p>
            <a:pPr>
              <a:spcBef>
                <a:spcPts val="900"/>
              </a:spcBef>
              <a:spcAft>
                <a:spcPts val="1800"/>
              </a:spcAft>
              <a:buClrTx/>
              <a:defRPr/>
            </a:pPr>
            <a:r>
              <a:rPr lang="en-GB" sz="2800" dirty="0">
                <a:solidFill>
                  <a:schemeClr val="tx1"/>
                </a:solidFill>
                <a:latin typeface="+mn-lt"/>
              </a:rPr>
              <a:t>aggregates data on OA publications</a:t>
            </a:r>
          </a:p>
          <a:p>
            <a:pPr>
              <a:spcBef>
                <a:spcPts val="900"/>
              </a:spcBef>
              <a:spcAft>
                <a:spcPts val="1800"/>
              </a:spcAft>
              <a:buClrTx/>
              <a:defRPr/>
            </a:pPr>
            <a:r>
              <a:rPr lang="en-GB" sz="2800" dirty="0">
                <a:solidFill>
                  <a:schemeClr val="tx1"/>
                </a:solidFill>
                <a:latin typeface="+mn-lt"/>
              </a:rPr>
              <a:t>mines &amp; enriches it content by linking thing together</a:t>
            </a:r>
          </a:p>
          <a:p>
            <a:pPr>
              <a:spcBef>
                <a:spcPts val="900"/>
              </a:spcBef>
              <a:buClrTx/>
              <a:defRPr/>
            </a:pPr>
            <a:r>
              <a:rPr lang="en-GB" sz="2800" dirty="0">
                <a:solidFill>
                  <a:schemeClr val="tx1"/>
                </a:solidFill>
                <a:latin typeface="+mn-lt"/>
              </a:rPr>
              <a:t>provides services &amp; APIs e.g. </a:t>
            </a:r>
            <a:endParaRPr lang="en-GB" sz="2800" dirty="0" smtClean="0">
              <a:solidFill>
                <a:schemeClr val="tx1"/>
              </a:solidFill>
              <a:latin typeface="+mn-lt"/>
            </a:endParaRPr>
          </a:p>
          <a:p>
            <a:pPr marL="252000" indent="0">
              <a:spcBef>
                <a:spcPts val="900"/>
              </a:spcBef>
              <a:buClrTx/>
              <a:buNone/>
              <a:defRPr/>
            </a:pPr>
            <a:r>
              <a:rPr lang="en-GB" sz="2800" dirty="0" smtClean="0">
                <a:solidFill>
                  <a:schemeClr val="tx1"/>
                </a:solidFill>
                <a:latin typeface="+mn-lt"/>
              </a:rPr>
              <a:t>to generate </a:t>
            </a:r>
            <a:r>
              <a:rPr lang="en-GB" sz="2800" dirty="0">
                <a:solidFill>
                  <a:schemeClr val="tx1"/>
                </a:solidFill>
                <a:latin typeface="+mn-lt"/>
              </a:rPr>
              <a:t>publication </a:t>
            </a:r>
            <a:r>
              <a:rPr lang="en-GB" sz="2800" dirty="0" smtClean="0">
                <a:solidFill>
                  <a:schemeClr val="tx1"/>
                </a:solidFill>
                <a:latin typeface="+mn-lt"/>
              </a:rPr>
              <a:t>lists</a:t>
            </a:r>
          </a:p>
          <a:p>
            <a:pPr marL="252000" indent="0">
              <a:spcBef>
                <a:spcPts val="900"/>
              </a:spcBef>
              <a:buNone/>
              <a:defRPr/>
            </a:pPr>
            <a:endParaRPr lang="en-GB" dirty="0">
              <a:latin typeface="+mn-lt"/>
            </a:endParaRPr>
          </a:p>
          <a:p>
            <a:pPr marL="526320" lvl="1" indent="0">
              <a:spcBef>
                <a:spcPts val="900"/>
              </a:spcBef>
              <a:buNone/>
              <a:defRPr/>
            </a:pPr>
            <a:r>
              <a:rPr lang="en-GB" sz="2800" dirty="0">
                <a:latin typeface="+mn-lt"/>
                <a:hlinkClick r:id="rId5"/>
              </a:rPr>
              <a:t>www.openaire.eu</a:t>
            </a:r>
            <a:r>
              <a:rPr lang="en-GB" sz="2800" dirty="0">
                <a:latin typeface="+mn-lt"/>
              </a:rPr>
              <a:t> </a:t>
            </a:r>
          </a:p>
          <a:p>
            <a:pPr marL="252000" indent="0">
              <a:spcBef>
                <a:spcPts val="900"/>
              </a:spcBef>
              <a:buNone/>
              <a:defRPr/>
            </a:pPr>
            <a:endParaRPr lang="en-GB" dirty="0" smtClean="0"/>
          </a:p>
          <a:p>
            <a:pPr>
              <a:lnSpc>
                <a:spcPct val="120000"/>
              </a:lnSpc>
              <a:spcAft>
                <a:spcPts val="1200"/>
              </a:spcAft>
              <a:buFont typeface="Arial" pitchFamily="34" charset="0"/>
              <a:buNone/>
            </a:pPr>
            <a:endParaRPr lang="en-GB" dirty="0"/>
          </a:p>
        </p:txBody>
      </p:sp>
    </p:spTree>
    <p:extLst>
      <p:ext uri="{BB962C8B-B14F-4D97-AF65-F5344CB8AC3E}">
        <p14:creationId xmlns:p14="http://schemas.microsoft.com/office/powerpoint/2010/main" xmlns="" val="1084006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services</a:t>
            </a:r>
            <a:endParaRPr lang="en-GB" dirty="0"/>
          </a:p>
        </p:txBody>
      </p:sp>
      <p:sp>
        <p:nvSpPr>
          <p:cNvPr id="3" name="Content Placeholder 2"/>
          <p:cNvSpPr>
            <a:spLocks noGrp="1"/>
          </p:cNvSpPr>
          <p:nvPr>
            <p:ph idx="1"/>
          </p:nvPr>
        </p:nvSpPr>
        <p:spPr>
          <a:xfrm>
            <a:off x="457200" y="1124745"/>
            <a:ext cx="8003232" cy="1008112"/>
          </a:xfrm>
        </p:spPr>
        <p:txBody>
          <a:bodyPr>
            <a:normAutofit/>
          </a:bodyPr>
          <a:lstStyle/>
          <a:p>
            <a:r>
              <a:rPr lang="en-GB" sz="2400" dirty="0"/>
              <a:t>EUDAT offers a pan-European </a:t>
            </a:r>
            <a:r>
              <a:rPr lang="en-GB" sz="2400" dirty="0" smtClean="0"/>
              <a:t>solution, providing </a:t>
            </a:r>
            <a:r>
              <a:rPr lang="en-GB" sz="2400" dirty="0"/>
              <a:t>a </a:t>
            </a:r>
            <a:r>
              <a:rPr lang="en-GB" sz="2400" dirty="0" smtClean="0"/>
              <a:t>generic set </a:t>
            </a:r>
            <a:r>
              <a:rPr lang="en-GB" sz="2400" dirty="0"/>
              <a:t>of </a:t>
            </a:r>
            <a:r>
              <a:rPr lang="en-GB" sz="2400" dirty="0" smtClean="0"/>
              <a:t>services to </a:t>
            </a:r>
            <a:r>
              <a:rPr lang="en-GB" sz="2400" dirty="0"/>
              <a:t>ensure minimum level of </a:t>
            </a:r>
            <a:r>
              <a:rPr lang="en-GB" sz="2400" dirty="0" smtClean="0"/>
              <a:t>interoperability</a:t>
            </a:r>
          </a:p>
          <a:p>
            <a:endParaRPr lang="en-GB" sz="2400"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47864" y="2127168"/>
            <a:ext cx="5161140" cy="4706097"/>
          </a:xfrm>
          <a:prstGeom prst="rect">
            <a:avLst/>
          </a:prstGeom>
        </p:spPr>
      </p:pic>
      <p:sp>
        <p:nvSpPr>
          <p:cNvPr id="5" name="TextBox 4"/>
          <p:cNvSpPr txBox="1"/>
          <p:nvPr/>
        </p:nvSpPr>
        <p:spPr>
          <a:xfrm>
            <a:off x="323528" y="2996952"/>
            <a:ext cx="2808312" cy="1846659"/>
          </a:xfrm>
          <a:prstGeom prst="rect">
            <a:avLst/>
          </a:prstGeom>
          <a:noFill/>
        </p:spPr>
        <p:txBody>
          <a:bodyPr wrap="square" rtlCol="0">
            <a:spAutoFit/>
          </a:bodyPr>
          <a:lstStyle/>
          <a:p>
            <a:r>
              <a:rPr lang="en-GB" sz="2400" dirty="0"/>
              <a:t>Building common data services in close </a:t>
            </a:r>
            <a:r>
              <a:rPr lang="en-GB" sz="2400" dirty="0" smtClean="0"/>
              <a:t>collaboration with 25+ communities</a:t>
            </a:r>
            <a:endParaRPr lang="en-GB" sz="2400" dirty="0"/>
          </a:p>
          <a:p>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1520" y="5589240"/>
            <a:ext cx="1728192" cy="1053775"/>
          </a:xfrm>
          <a:prstGeom prst="rect">
            <a:avLst/>
          </a:prstGeom>
        </p:spPr>
      </p:pic>
      <p:sp>
        <p:nvSpPr>
          <p:cNvPr id="7" name="Rectangle 6"/>
          <p:cNvSpPr/>
          <p:nvPr/>
        </p:nvSpPr>
        <p:spPr>
          <a:xfrm>
            <a:off x="6156176" y="6352128"/>
            <a:ext cx="2089739" cy="461665"/>
          </a:xfrm>
          <a:prstGeom prst="rect">
            <a:avLst/>
          </a:prstGeom>
        </p:spPr>
        <p:txBody>
          <a:bodyPr wrap="none">
            <a:spAutoFit/>
          </a:bodyPr>
          <a:lstStyle/>
          <a:p>
            <a:r>
              <a:rPr lang="en-GB" sz="2400" dirty="0" smtClean="0">
                <a:hlinkClick r:id="rId5"/>
              </a:rPr>
              <a:t>www.eudat.eu</a:t>
            </a:r>
            <a:r>
              <a:rPr lang="en-GB" sz="2400" dirty="0" smtClean="0"/>
              <a:t> </a:t>
            </a:r>
            <a:endParaRPr lang="en-GB" sz="2400" dirty="0"/>
          </a:p>
        </p:txBody>
      </p:sp>
    </p:spTree>
    <p:extLst>
      <p:ext uri="{BB962C8B-B14F-4D97-AF65-F5344CB8AC3E}">
        <p14:creationId xmlns:p14="http://schemas.microsoft.com/office/powerpoint/2010/main" xmlns="" val="1603711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B2 service suite</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3845"/>
          <a:stretch/>
        </p:blipFill>
        <p:spPr>
          <a:xfrm>
            <a:off x="179512" y="1412776"/>
            <a:ext cx="4641333" cy="4808351"/>
          </a:xfrm>
        </p:spPr>
      </p:pic>
      <p:sp>
        <p:nvSpPr>
          <p:cNvPr id="5" name="Rectangle 4"/>
          <p:cNvSpPr/>
          <p:nvPr/>
        </p:nvSpPr>
        <p:spPr>
          <a:xfrm>
            <a:off x="5137974" y="1844824"/>
            <a:ext cx="3744416" cy="3785652"/>
          </a:xfrm>
          <a:prstGeom prst="rect">
            <a:avLst/>
          </a:prstGeom>
        </p:spPr>
        <p:txBody>
          <a:bodyPr wrap="square">
            <a:spAutoFit/>
          </a:bodyPr>
          <a:lstStyle/>
          <a:p>
            <a:pPr algn="ctr"/>
            <a:r>
              <a:rPr lang="en-GB" sz="2400" dirty="0"/>
              <a:t>Covering both access </a:t>
            </a:r>
            <a:r>
              <a:rPr lang="en-GB" sz="2400" dirty="0" smtClean="0"/>
              <a:t>and deposit</a:t>
            </a:r>
            <a:r>
              <a:rPr lang="en-GB" sz="2400" dirty="0"/>
              <a:t>, from informal </a:t>
            </a:r>
            <a:r>
              <a:rPr lang="en-GB" sz="2400" dirty="0" smtClean="0"/>
              <a:t>data </a:t>
            </a:r>
            <a:r>
              <a:rPr lang="en-GB" sz="2400" dirty="0"/>
              <a:t>sharing to long-term </a:t>
            </a:r>
            <a:r>
              <a:rPr lang="en-GB" sz="2400" dirty="0" smtClean="0"/>
              <a:t>archiving</a:t>
            </a:r>
            <a:r>
              <a:rPr lang="en-GB" sz="2400" dirty="0"/>
              <a:t>, and addressing </a:t>
            </a:r>
          </a:p>
          <a:p>
            <a:pPr algn="ctr"/>
            <a:r>
              <a:rPr lang="en-GB" sz="2400" dirty="0" smtClean="0"/>
              <a:t>identification, discoverability </a:t>
            </a:r>
            <a:r>
              <a:rPr lang="en-GB" sz="2400" dirty="0"/>
              <a:t>and </a:t>
            </a:r>
            <a:r>
              <a:rPr lang="en-GB" sz="2400" dirty="0" smtClean="0"/>
              <a:t>computability </a:t>
            </a:r>
            <a:r>
              <a:rPr lang="en-GB" sz="2400" dirty="0"/>
              <a:t>of </a:t>
            </a:r>
            <a:r>
              <a:rPr lang="en-GB" sz="2400" dirty="0" smtClean="0"/>
              <a:t>both long-tail </a:t>
            </a:r>
            <a:r>
              <a:rPr lang="en-GB" sz="2400" dirty="0"/>
              <a:t>and big data, </a:t>
            </a:r>
            <a:r>
              <a:rPr lang="en-GB" sz="2400" dirty="0" smtClean="0"/>
              <a:t>EUDAT’s </a:t>
            </a:r>
            <a:r>
              <a:rPr lang="en-GB" sz="2400" dirty="0"/>
              <a:t>services will </a:t>
            </a:r>
            <a:r>
              <a:rPr lang="en-GB" sz="2400" b="1" dirty="0" smtClean="0"/>
              <a:t>address </a:t>
            </a:r>
            <a:r>
              <a:rPr lang="en-GB" sz="2400" b="1" dirty="0"/>
              <a:t>the full lifecycle </a:t>
            </a:r>
            <a:r>
              <a:rPr lang="en-GB" sz="2400" b="1" dirty="0" smtClean="0"/>
              <a:t>of </a:t>
            </a:r>
            <a:r>
              <a:rPr lang="en-GB" sz="2400" b="1" dirty="0"/>
              <a:t>research data </a:t>
            </a:r>
          </a:p>
        </p:txBody>
      </p:sp>
    </p:spTree>
    <p:extLst>
      <p:ext uri="{BB962C8B-B14F-4D97-AF65-F5344CB8AC3E}">
        <p14:creationId xmlns:p14="http://schemas.microsoft.com/office/powerpoint/2010/main" xmlns="" val="3257684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LAR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 y="1329903"/>
            <a:ext cx="1714500" cy="8001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27658" y="332656"/>
            <a:ext cx="8363272" cy="683994"/>
          </a:xfrm>
        </p:spPr>
        <p:txBody>
          <a:bodyPr/>
          <a:lstStyle/>
          <a:p>
            <a:r>
              <a:rPr lang="en-GB" dirty="0" smtClean="0"/>
              <a:t>Discipline-specific infrastructure</a:t>
            </a:r>
            <a:endParaRPr lang="en-GB" dirty="0"/>
          </a:p>
        </p:txBody>
      </p:sp>
      <p:pic>
        <p:nvPicPr>
          <p:cNvPr id="1026" name="Picture 2" descr="http://www.elixir-europe.org/global/images/ELIXIR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596" y="4322018"/>
            <a:ext cx="952500"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DARIAH E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1484784"/>
            <a:ext cx="1781175"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ERIC-ERIC"/>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88224" y="5301208"/>
            <a:ext cx="1714500" cy="91440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a:stCxn id="5" idx="7"/>
          </p:cNvCxnSpPr>
          <p:nvPr/>
        </p:nvCxnSpPr>
        <p:spPr>
          <a:xfrm flipV="1">
            <a:off x="4591281" y="2130003"/>
            <a:ext cx="1780919" cy="171176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8969286">
            <a:off x="4374623" y="2532174"/>
            <a:ext cx="2448272" cy="307777"/>
          </a:xfrm>
          <a:prstGeom prst="rect">
            <a:avLst/>
          </a:prstGeom>
          <a:noFill/>
        </p:spPr>
        <p:txBody>
          <a:bodyPr wrap="square" rtlCol="0">
            <a:spAutoFit/>
          </a:bodyPr>
          <a:lstStyle/>
          <a:p>
            <a:r>
              <a:rPr lang="en-GB" sz="1400" dirty="0" smtClean="0"/>
              <a:t>Arts &amp; Humanities</a:t>
            </a:r>
            <a:endParaRPr lang="en-GB" sz="1400" dirty="0"/>
          </a:p>
        </p:txBody>
      </p:sp>
      <p:cxnSp>
        <p:nvCxnSpPr>
          <p:cNvPr id="12" name="Straight Connector 11"/>
          <p:cNvCxnSpPr>
            <a:stCxn id="5" idx="5"/>
          </p:cNvCxnSpPr>
          <p:nvPr/>
        </p:nvCxnSpPr>
        <p:spPr>
          <a:xfrm>
            <a:off x="4591281" y="4096353"/>
            <a:ext cx="2140959" cy="142087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015897">
            <a:off x="4763358" y="4701783"/>
            <a:ext cx="2448272" cy="307777"/>
          </a:xfrm>
          <a:prstGeom prst="rect">
            <a:avLst/>
          </a:prstGeom>
          <a:noFill/>
        </p:spPr>
        <p:txBody>
          <a:bodyPr wrap="square" rtlCol="0">
            <a:spAutoFit/>
          </a:bodyPr>
          <a:lstStyle/>
          <a:p>
            <a:r>
              <a:rPr lang="en-GB" sz="1400" dirty="0" smtClean="0"/>
              <a:t>Materials science</a:t>
            </a:r>
            <a:endParaRPr lang="en-GB" sz="1400" dirty="0"/>
          </a:p>
        </p:txBody>
      </p:sp>
      <p:pic>
        <p:nvPicPr>
          <p:cNvPr id="1032" name="Picture 8" descr="JIV EU"/>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3534" y="5815559"/>
            <a:ext cx="1714500" cy="8001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7" name="Straight Connector 16"/>
          <p:cNvCxnSpPr>
            <a:stCxn id="5" idx="3"/>
          </p:cNvCxnSpPr>
          <p:nvPr/>
        </p:nvCxnSpPr>
        <p:spPr>
          <a:xfrm flipH="1">
            <a:off x="1102843" y="4096353"/>
            <a:ext cx="3233852" cy="183878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5" idx="1"/>
          </p:cNvCxnSpPr>
          <p:nvPr/>
        </p:nvCxnSpPr>
        <p:spPr>
          <a:xfrm>
            <a:off x="983366" y="1884834"/>
            <a:ext cx="3353329" cy="195693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9816682">
            <a:off x="1704420" y="4591736"/>
            <a:ext cx="2448272" cy="307777"/>
          </a:xfrm>
          <a:prstGeom prst="rect">
            <a:avLst/>
          </a:prstGeom>
          <a:noFill/>
        </p:spPr>
        <p:txBody>
          <a:bodyPr wrap="square" rtlCol="0">
            <a:spAutoFit/>
          </a:bodyPr>
          <a:lstStyle/>
          <a:p>
            <a:r>
              <a:rPr lang="en-GB" sz="1400" dirty="0" smtClean="0"/>
              <a:t>Astronomy e-VLBI network</a:t>
            </a:r>
            <a:endParaRPr lang="en-GB" sz="1400" dirty="0"/>
          </a:p>
        </p:txBody>
      </p:sp>
      <p:sp>
        <p:nvSpPr>
          <p:cNvPr id="28" name="TextBox 27"/>
          <p:cNvSpPr txBox="1"/>
          <p:nvPr/>
        </p:nvSpPr>
        <p:spPr>
          <a:xfrm rot="21034499">
            <a:off x="1556340" y="3930951"/>
            <a:ext cx="2448272" cy="307777"/>
          </a:xfrm>
          <a:prstGeom prst="rect">
            <a:avLst/>
          </a:prstGeom>
          <a:noFill/>
        </p:spPr>
        <p:txBody>
          <a:bodyPr wrap="square" rtlCol="0">
            <a:spAutoFit/>
          </a:bodyPr>
          <a:lstStyle/>
          <a:p>
            <a:r>
              <a:rPr lang="en-GB" sz="1400" dirty="0" smtClean="0"/>
              <a:t>Biological and life sciences</a:t>
            </a:r>
            <a:endParaRPr lang="en-GB" sz="1400" dirty="0"/>
          </a:p>
        </p:txBody>
      </p:sp>
      <p:pic>
        <p:nvPicPr>
          <p:cNvPr id="1034" name="Picture 10" descr="ECRI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76781" y="1196752"/>
            <a:ext cx="1714500" cy="8001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0" name="Straight Connector 29"/>
          <p:cNvCxnSpPr/>
          <p:nvPr/>
        </p:nvCxnSpPr>
        <p:spPr>
          <a:xfrm>
            <a:off x="3419872" y="1996852"/>
            <a:ext cx="1040879" cy="179218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510307">
            <a:off x="3407274" y="2888506"/>
            <a:ext cx="1612485" cy="307777"/>
          </a:xfrm>
          <a:prstGeom prst="rect">
            <a:avLst/>
          </a:prstGeom>
          <a:noFill/>
        </p:spPr>
        <p:txBody>
          <a:bodyPr wrap="square" rtlCol="0">
            <a:spAutoFit/>
          </a:bodyPr>
          <a:lstStyle/>
          <a:p>
            <a:r>
              <a:rPr lang="en-GB" sz="1400" dirty="0" smtClean="0"/>
              <a:t>Clinical research</a:t>
            </a:r>
            <a:endParaRPr lang="en-GB" sz="1400" dirty="0"/>
          </a:p>
        </p:txBody>
      </p:sp>
      <p:pic>
        <p:nvPicPr>
          <p:cNvPr id="1036" name="Picture 12" descr="CLARI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64288" y="2347122"/>
            <a:ext cx="1714500"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EATRIS"/>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62231" y="4096353"/>
            <a:ext cx="1714500"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BBMRI"/>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11202" y="5935140"/>
            <a:ext cx="1714500"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ESS"/>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873724" y="5935140"/>
            <a:ext cx="1714500"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Euro-Argo"/>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6594" t="16659" r="59153" b="10367"/>
          <a:stretch/>
        </p:blipFill>
        <p:spPr bwMode="auto">
          <a:xfrm>
            <a:off x="285750" y="3042394"/>
            <a:ext cx="817093" cy="81235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1" name="Straight Connector 40"/>
          <p:cNvCxnSpPr/>
          <p:nvPr/>
        </p:nvCxnSpPr>
        <p:spPr>
          <a:xfrm>
            <a:off x="1205286" y="3476362"/>
            <a:ext cx="3150690" cy="45669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547664" y="4005064"/>
            <a:ext cx="2736303" cy="49133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283968" y="3789040"/>
            <a:ext cx="360040" cy="360040"/>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 name="Straight Connector 47"/>
          <p:cNvCxnSpPr/>
          <p:nvPr/>
        </p:nvCxnSpPr>
        <p:spPr>
          <a:xfrm flipV="1">
            <a:off x="4644008" y="2780928"/>
            <a:ext cx="2801466" cy="111612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 idx="6"/>
          </p:cNvCxnSpPr>
          <p:nvPr/>
        </p:nvCxnSpPr>
        <p:spPr>
          <a:xfrm>
            <a:off x="4644008" y="3969060"/>
            <a:ext cx="2520280" cy="2816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42" idx="0"/>
          </p:cNvCxnSpPr>
          <p:nvPr/>
        </p:nvCxnSpPr>
        <p:spPr>
          <a:xfrm flipV="1">
            <a:off x="3568452" y="4091212"/>
            <a:ext cx="818964" cy="18439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 idx="4"/>
          </p:cNvCxnSpPr>
          <p:nvPr/>
        </p:nvCxnSpPr>
        <p:spPr>
          <a:xfrm>
            <a:off x="4463988" y="4149080"/>
            <a:ext cx="1089291" cy="182941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20321190">
            <a:off x="5403340" y="2922010"/>
            <a:ext cx="1847239" cy="307777"/>
          </a:xfrm>
          <a:prstGeom prst="rect">
            <a:avLst/>
          </a:prstGeom>
          <a:noFill/>
        </p:spPr>
        <p:txBody>
          <a:bodyPr wrap="square" rtlCol="0">
            <a:spAutoFit/>
          </a:bodyPr>
          <a:lstStyle/>
          <a:p>
            <a:r>
              <a:rPr lang="en-GB" sz="1400" dirty="0" smtClean="0"/>
              <a:t>Language research</a:t>
            </a:r>
            <a:endParaRPr lang="en-GB" sz="1400" dirty="0"/>
          </a:p>
        </p:txBody>
      </p:sp>
      <p:sp>
        <p:nvSpPr>
          <p:cNvPr id="63" name="TextBox 62"/>
          <p:cNvSpPr txBox="1"/>
          <p:nvPr/>
        </p:nvSpPr>
        <p:spPr>
          <a:xfrm rot="364565">
            <a:off x="5232404" y="3802867"/>
            <a:ext cx="1847239" cy="307777"/>
          </a:xfrm>
          <a:prstGeom prst="rect">
            <a:avLst/>
          </a:prstGeom>
          <a:noFill/>
        </p:spPr>
        <p:txBody>
          <a:bodyPr wrap="square" rtlCol="0">
            <a:spAutoFit/>
          </a:bodyPr>
          <a:lstStyle/>
          <a:p>
            <a:r>
              <a:rPr lang="en-GB" sz="1400" dirty="0" smtClean="0"/>
              <a:t>Translational medicine</a:t>
            </a:r>
            <a:endParaRPr lang="en-GB" sz="1400" dirty="0"/>
          </a:p>
        </p:txBody>
      </p:sp>
      <p:sp>
        <p:nvSpPr>
          <p:cNvPr id="64" name="TextBox 63"/>
          <p:cNvSpPr txBox="1"/>
          <p:nvPr/>
        </p:nvSpPr>
        <p:spPr>
          <a:xfrm rot="3382153">
            <a:off x="4572097" y="5053520"/>
            <a:ext cx="1416629" cy="307777"/>
          </a:xfrm>
          <a:prstGeom prst="rect">
            <a:avLst/>
          </a:prstGeom>
          <a:noFill/>
        </p:spPr>
        <p:txBody>
          <a:bodyPr wrap="square" rtlCol="0">
            <a:spAutoFit/>
          </a:bodyPr>
          <a:lstStyle/>
          <a:p>
            <a:r>
              <a:rPr lang="en-GB" sz="1400" dirty="0" smtClean="0"/>
              <a:t>Social science</a:t>
            </a:r>
            <a:endParaRPr lang="en-GB" sz="1400" dirty="0"/>
          </a:p>
        </p:txBody>
      </p:sp>
      <p:sp>
        <p:nvSpPr>
          <p:cNvPr id="65" name="TextBox 64"/>
          <p:cNvSpPr txBox="1"/>
          <p:nvPr/>
        </p:nvSpPr>
        <p:spPr>
          <a:xfrm rot="17788967">
            <a:off x="2917638" y="4868920"/>
            <a:ext cx="1798978" cy="307777"/>
          </a:xfrm>
          <a:prstGeom prst="rect">
            <a:avLst/>
          </a:prstGeom>
          <a:noFill/>
        </p:spPr>
        <p:txBody>
          <a:bodyPr wrap="square" rtlCol="0">
            <a:spAutoFit/>
          </a:bodyPr>
          <a:lstStyle/>
          <a:p>
            <a:r>
              <a:rPr lang="en-GB" sz="1400" dirty="0" smtClean="0"/>
              <a:t>Biological resources</a:t>
            </a:r>
            <a:endParaRPr lang="en-GB" sz="1400" dirty="0"/>
          </a:p>
        </p:txBody>
      </p:sp>
      <p:sp>
        <p:nvSpPr>
          <p:cNvPr id="67" name="TextBox 66"/>
          <p:cNvSpPr txBox="1"/>
          <p:nvPr/>
        </p:nvSpPr>
        <p:spPr>
          <a:xfrm rot="1850341">
            <a:off x="1235081" y="2705225"/>
            <a:ext cx="3393512" cy="307777"/>
          </a:xfrm>
          <a:prstGeom prst="rect">
            <a:avLst/>
          </a:prstGeom>
          <a:noFill/>
        </p:spPr>
        <p:txBody>
          <a:bodyPr wrap="square" rtlCol="0">
            <a:spAutoFit/>
          </a:bodyPr>
          <a:lstStyle/>
          <a:p>
            <a:r>
              <a:rPr lang="en-GB" sz="1400" dirty="0"/>
              <a:t>databank on health, ageing and retirement</a:t>
            </a:r>
          </a:p>
        </p:txBody>
      </p:sp>
      <p:sp>
        <p:nvSpPr>
          <p:cNvPr id="68" name="TextBox 67"/>
          <p:cNvSpPr txBox="1"/>
          <p:nvPr/>
        </p:nvSpPr>
        <p:spPr>
          <a:xfrm rot="480969">
            <a:off x="2047285" y="3389737"/>
            <a:ext cx="1814181" cy="307777"/>
          </a:xfrm>
          <a:prstGeom prst="rect">
            <a:avLst/>
          </a:prstGeom>
          <a:noFill/>
        </p:spPr>
        <p:txBody>
          <a:bodyPr wrap="square" rtlCol="0">
            <a:spAutoFit/>
          </a:bodyPr>
          <a:lstStyle/>
          <a:p>
            <a:r>
              <a:rPr lang="en-GB" sz="1400" dirty="0" smtClean="0"/>
              <a:t>Oceanography</a:t>
            </a:r>
            <a:endParaRPr lang="en-GB" sz="1400" dirty="0"/>
          </a:p>
        </p:txBody>
      </p:sp>
    </p:spTree>
    <p:extLst>
      <p:ext uri="{BB962C8B-B14F-4D97-AF65-F5344CB8AC3E}">
        <p14:creationId xmlns:p14="http://schemas.microsoft.com/office/powerpoint/2010/main" xmlns="" val="2797834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363272" cy="683994"/>
          </a:xfrm>
        </p:spPr>
        <p:txBody>
          <a:bodyPr/>
          <a:lstStyle/>
          <a:p>
            <a:r>
              <a:rPr lang="en-GB" sz="5400" dirty="0" smtClean="0"/>
              <a:t>Thanks for listening</a:t>
            </a:r>
            <a:r>
              <a:rPr lang="en-GB" b="0" dirty="0"/>
              <a:t> </a:t>
            </a:r>
            <a:endParaRPr lang="en-GB" dirty="0"/>
          </a:p>
        </p:txBody>
      </p:sp>
      <p:sp>
        <p:nvSpPr>
          <p:cNvPr id="3" name="Content Placeholder 2"/>
          <p:cNvSpPr>
            <a:spLocks noGrp="1"/>
          </p:cNvSpPr>
          <p:nvPr>
            <p:ph idx="1"/>
          </p:nvPr>
        </p:nvSpPr>
        <p:spPr>
          <a:xfrm>
            <a:off x="251520" y="2420888"/>
            <a:ext cx="7992888" cy="3888432"/>
          </a:xfrm>
        </p:spPr>
        <p:txBody>
          <a:bodyPr>
            <a:normAutofit/>
          </a:bodyPr>
          <a:lstStyle/>
          <a:p>
            <a:pPr algn="ctr">
              <a:defRPr/>
            </a:pPr>
            <a:r>
              <a:rPr lang="en-GB" sz="3200" dirty="0"/>
              <a:t>DCC </a:t>
            </a:r>
            <a:r>
              <a:rPr lang="en-GB" sz="3200" dirty="0" smtClean="0"/>
              <a:t>resources on Data Management Plans:</a:t>
            </a:r>
            <a:endParaRPr lang="en-GB" sz="3200" dirty="0"/>
          </a:p>
          <a:p>
            <a:pPr algn="ctr">
              <a:defRPr/>
            </a:pPr>
            <a:r>
              <a:rPr lang="en-GB" dirty="0" smtClean="0">
                <a:hlinkClick r:id="rId2"/>
              </a:rPr>
              <a:t>www.dcc.ac.uk/resources/data-management-plans</a:t>
            </a:r>
            <a:r>
              <a:rPr lang="en-GB" dirty="0" smtClean="0"/>
              <a:t> </a:t>
            </a:r>
            <a:r>
              <a:rPr lang="en-GB" sz="3200" dirty="0" smtClean="0"/>
              <a:t>  </a:t>
            </a:r>
            <a:endParaRPr lang="en-GB" sz="4000" u="sng" dirty="0"/>
          </a:p>
          <a:p>
            <a:pPr algn="ctr">
              <a:defRPr/>
            </a:pPr>
            <a:endParaRPr lang="en-GB" sz="3200" dirty="0" smtClean="0"/>
          </a:p>
          <a:p>
            <a:pPr algn="ctr">
              <a:defRPr/>
            </a:pPr>
            <a:r>
              <a:rPr lang="en-GB" sz="3200" dirty="0" smtClean="0"/>
              <a:t>Follow </a:t>
            </a:r>
            <a:r>
              <a:rPr lang="en-GB" sz="3200" dirty="0"/>
              <a:t>us on twitter:</a:t>
            </a:r>
          </a:p>
          <a:p>
            <a:pPr algn="ctr">
              <a:defRPr/>
            </a:pPr>
            <a:r>
              <a:rPr lang="en-GB" sz="3200" dirty="0"/>
              <a:t> @</a:t>
            </a:r>
            <a:r>
              <a:rPr lang="en-GB" sz="3200" dirty="0" err="1"/>
              <a:t>digitalcuration</a:t>
            </a:r>
            <a:r>
              <a:rPr lang="en-GB" sz="3200" dirty="0"/>
              <a:t> and #</a:t>
            </a:r>
            <a:r>
              <a:rPr lang="en-GB" sz="3200" dirty="0" err="1"/>
              <a:t>ukdcc</a:t>
            </a:r>
            <a:endParaRPr lang="en-GB" sz="3200" dirty="0"/>
          </a:p>
          <a:p>
            <a:endParaRPr lang="en-GB" dirty="0"/>
          </a:p>
        </p:txBody>
      </p:sp>
      <p:pic>
        <p:nvPicPr>
          <p:cNvPr id="4" name="Picture 1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22881"/>
          <a:stretch/>
        </p:blipFill>
        <p:spPr bwMode="auto">
          <a:xfrm>
            <a:off x="8376174" y="0"/>
            <a:ext cx="8043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889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noGrp="1"/>
          </p:cNvSpPr>
          <p:nvPr>
            <p:ph type="title"/>
          </p:nvPr>
        </p:nvSpPr>
        <p:spPr/>
        <p:txBody>
          <a:bodyPr/>
          <a:lstStyle/>
          <a:p>
            <a:pPr eaLnBrk="1" hangingPunct="1"/>
            <a:r>
              <a:rPr lang="en-GB" altLang="en-US" dirty="0" smtClean="0"/>
              <a:t>H2020 open science guidelines</a:t>
            </a:r>
          </a:p>
        </p:txBody>
      </p:sp>
      <p:sp>
        <p:nvSpPr>
          <p:cNvPr id="16387" name="Text Placeholder 4"/>
          <p:cNvSpPr txBox="1">
            <a:spLocks noGrp="1"/>
          </p:cNvSpPr>
          <p:nvPr>
            <p:ph idx="1"/>
          </p:nvPr>
        </p:nvSpPr>
        <p:spPr>
          <a:xfrm>
            <a:off x="467545" y="1484784"/>
            <a:ext cx="7848871" cy="4824536"/>
          </a:xfrm>
        </p:spPr>
        <p:txBody>
          <a:bodyPr>
            <a:noAutofit/>
          </a:bodyPr>
          <a:lstStyle/>
          <a:p>
            <a:pPr marL="342900" indent="-342900">
              <a:buFont typeface="Arial" panose="020B0604020202020204" pitchFamily="34" charset="0"/>
              <a:buChar char="•"/>
            </a:pPr>
            <a:r>
              <a:rPr lang="en-GB" sz="2400" dirty="0" smtClean="0"/>
              <a:t>Guidelines on Open Access to Scientific Publications and Research Data in Horizon 2020</a:t>
            </a:r>
          </a:p>
          <a:p>
            <a:pPr marL="274320" lvl="1" indent="0">
              <a:buNone/>
            </a:pPr>
            <a:r>
              <a:rPr lang="en-GB" altLang="en-US" sz="2400" dirty="0" smtClean="0">
                <a:hlinkClick r:id="rId3"/>
              </a:rPr>
              <a:t>http://ec.europa.eu/research/participants/data/ref/h2020/grants_manual/hi/oa_pilot/h2020-hi-oa-pilot-guide_en.pdf</a:t>
            </a:r>
            <a:r>
              <a:rPr lang="en-GB" altLang="en-US" sz="2400" dirty="0" smtClean="0"/>
              <a:t> </a:t>
            </a:r>
          </a:p>
          <a:p>
            <a:pPr marL="342900" indent="-342900" eaLnBrk="1" hangingPunct="1">
              <a:buFont typeface="Arial" panose="020B0604020202020204" pitchFamily="34" charset="0"/>
              <a:buChar char="•"/>
            </a:pPr>
            <a:endParaRPr lang="en-GB" altLang="en-US" sz="2400" dirty="0" smtClean="0"/>
          </a:p>
          <a:p>
            <a:pPr marL="342900" indent="-342900" eaLnBrk="1" hangingPunct="1">
              <a:buFont typeface="Arial" panose="020B0604020202020204" pitchFamily="34" charset="0"/>
              <a:buChar char="•"/>
            </a:pPr>
            <a:r>
              <a:rPr lang="en-GB" altLang="en-US" sz="2400" dirty="0" smtClean="0"/>
              <a:t>Guidelines on Data Management in Horizon 2020</a:t>
            </a:r>
          </a:p>
          <a:p>
            <a:pPr marL="274320" lvl="1" indent="0">
              <a:spcBef>
                <a:spcPts val="500"/>
              </a:spcBef>
              <a:buNone/>
            </a:pPr>
            <a:r>
              <a:rPr lang="en-GB" altLang="en-US" sz="2400" dirty="0" smtClean="0">
                <a:hlinkClick r:id="rId4"/>
              </a:rPr>
              <a:t>http://ec.europa.eu/research/participants/data/ref/h2020/grants_manual/hi/oa_pilot/h2020-hi-oa-data-mgt_en.pdf</a:t>
            </a:r>
            <a:r>
              <a:rPr lang="en-GB" altLang="en-US" sz="2400" dirty="0" smtClean="0"/>
              <a:t> </a:t>
            </a:r>
          </a:p>
          <a:p>
            <a:pPr marL="342900" indent="-342900">
              <a:spcBef>
                <a:spcPts val="500"/>
              </a:spcBef>
              <a:buFont typeface="Arial" panose="020B0604020202020204" pitchFamily="34" charset="0"/>
              <a:buChar char="•"/>
            </a:pPr>
            <a:endParaRPr lang="en-GB" altLang="en-US" sz="2400" dirty="0" smtClean="0"/>
          </a:p>
          <a:p>
            <a:pPr marL="342900" indent="-342900">
              <a:spcBef>
                <a:spcPts val="500"/>
              </a:spcBef>
              <a:buFont typeface="Arial" panose="020B0604020202020204" pitchFamily="34" charset="0"/>
              <a:buChar char="•"/>
            </a:pPr>
            <a:r>
              <a:rPr lang="en-GB" altLang="en-US" sz="2400" dirty="0" smtClean="0"/>
              <a:t>Also read the specific grant agreement clauses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Science in Horizon 2020</a:t>
            </a:r>
            <a:endParaRPr lang="en-GB" dirty="0"/>
          </a:p>
        </p:txBody>
      </p:sp>
      <p:sp>
        <p:nvSpPr>
          <p:cNvPr id="4" name="Text Placeholder 3"/>
          <p:cNvSpPr>
            <a:spLocks noGrp="1"/>
          </p:cNvSpPr>
          <p:nvPr>
            <p:ph type="body" idx="1"/>
          </p:nvPr>
        </p:nvSpPr>
        <p:spPr>
          <a:xfrm>
            <a:off x="107504" y="1196752"/>
            <a:ext cx="4608512" cy="639762"/>
          </a:xfrm>
        </p:spPr>
        <p:txBody>
          <a:bodyPr/>
          <a:lstStyle/>
          <a:p>
            <a:r>
              <a:rPr lang="en-GB" sz="2400" dirty="0" smtClean="0"/>
              <a:t>Peer-reviewed publications</a:t>
            </a:r>
            <a:endParaRPr lang="en-GB" sz="2400" dirty="0"/>
          </a:p>
        </p:txBody>
      </p:sp>
      <p:sp>
        <p:nvSpPr>
          <p:cNvPr id="5" name="Content Placeholder 4"/>
          <p:cNvSpPr>
            <a:spLocks noGrp="1"/>
          </p:cNvSpPr>
          <p:nvPr>
            <p:ph sz="half" idx="2"/>
          </p:nvPr>
        </p:nvSpPr>
        <p:spPr>
          <a:xfrm>
            <a:off x="251520" y="2060848"/>
            <a:ext cx="4209608" cy="4462917"/>
          </a:xfrm>
        </p:spPr>
        <p:txBody>
          <a:bodyPr>
            <a:normAutofit fontScale="92500" lnSpcReduction="10000"/>
          </a:bodyPr>
          <a:lstStyle/>
          <a:p>
            <a:pPr marL="342900" indent="-342900">
              <a:buFont typeface="Arial" panose="020B0604020202020204" pitchFamily="34" charset="0"/>
              <a:buChar char="•"/>
            </a:pPr>
            <a:r>
              <a:rPr lang="en-GB" sz="2000" u="sng" kern="0" dirty="0" smtClean="0"/>
              <a:t>Mandated </a:t>
            </a:r>
            <a:r>
              <a:rPr lang="en-GB" sz="2000" kern="0" dirty="0" smtClean="0"/>
              <a:t>to deposit </a:t>
            </a:r>
            <a:r>
              <a:rPr lang="en-GB" sz="2000" kern="0" dirty="0"/>
              <a:t>machine-readable electronic copy </a:t>
            </a:r>
            <a:r>
              <a:rPr lang="en-GB" sz="2000" kern="0" dirty="0" smtClean="0"/>
              <a:t>of paper in </a:t>
            </a:r>
            <a:r>
              <a:rPr lang="en-GB" sz="2000" kern="0" dirty="0"/>
              <a:t>repository by the date of </a:t>
            </a:r>
            <a:r>
              <a:rPr lang="en-GB" sz="2000" kern="0" dirty="0" smtClean="0"/>
              <a:t>publication</a:t>
            </a:r>
          </a:p>
          <a:p>
            <a:pPr marL="342900" indent="-342900">
              <a:buFont typeface="Arial" panose="020B0604020202020204" pitchFamily="34" charset="0"/>
              <a:buChar char="•"/>
            </a:pPr>
            <a:endParaRPr lang="en-GB" sz="1300" kern="0" dirty="0"/>
          </a:p>
          <a:p>
            <a:pPr marL="342900" indent="-342900">
              <a:buFont typeface="Arial" panose="020B0604020202020204" pitchFamily="34" charset="0"/>
              <a:buChar char="•"/>
            </a:pPr>
            <a:r>
              <a:rPr lang="en-GB" sz="2000" kern="0" dirty="0" smtClean="0"/>
              <a:t>Ensure </a:t>
            </a:r>
            <a:r>
              <a:rPr lang="en-GB" sz="2000" kern="0" dirty="0"/>
              <a:t>OA via green/gold routes </a:t>
            </a:r>
          </a:p>
          <a:p>
            <a:pPr marL="342900" indent="-342900">
              <a:buFont typeface="Arial" panose="020B0604020202020204" pitchFamily="34" charset="0"/>
              <a:buChar char="•"/>
            </a:pPr>
            <a:endParaRPr lang="en-GB" sz="1300" kern="0" dirty="0" smtClean="0"/>
          </a:p>
          <a:p>
            <a:pPr marL="342900" indent="-342900">
              <a:buFont typeface="Arial" panose="020B0604020202020204" pitchFamily="34" charset="0"/>
              <a:buChar char="•"/>
            </a:pPr>
            <a:r>
              <a:rPr lang="en-GB" sz="2000" kern="0" dirty="0" smtClean="0"/>
              <a:t>Embargo of 6 months (STEM) or </a:t>
            </a:r>
            <a:r>
              <a:rPr lang="en-GB" sz="2000" kern="0" dirty="0"/>
              <a:t>12 </a:t>
            </a:r>
            <a:r>
              <a:rPr lang="en-GB" sz="2000" kern="0" dirty="0" smtClean="0"/>
              <a:t>months (HSS) allowed</a:t>
            </a:r>
            <a:endParaRPr lang="en-GB" sz="2000" kern="0" dirty="0"/>
          </a:p>
          <a:p>
            <a:pPr marL="342900" indent="-342900">
              <a:buFont typeface="Arial" panose="020B0604020202020204" pitchFamily="34" charset="0"/>
              <a:buChar char="•"/>
            </a:pPr>
            <a:endParaRPr lang="en-GB" sz="1300" kern="0" dirty="0"/>
          </a:p>
          <a:p>
            <a:pPr marL="342900" indent="-342900">
              <a:buFont typeface="Arial" panose="020B0604020202020204" pitchFamily="34" charset="0"/>
              <a:buChar char="•"/>
            </a:pPr>
            <a:r>
              <a:rPr lang="en-GB" sz="2000" kern="0" dirty="0" smtClean="0"/>
              <a:t>Bibliographic </a:t>
            </a:r>
            <a:r>
              <a:rPr lang="en-GB" sz="2000" kern="0" dirty="0"/>
              <a:t>metadata </a:t>
            </a:r>
            <a:r>
              <a:rPr lang="en-GB" sz="2000" kern="0" dirty="0" smtClean="0"/>
              <a:t>must be made openly available</a:t>
            </a:r>
          </a:p>
          <a:p>
            <a:pPr marL="342900" indent="-342900">
              <a:buFont typeface="Arial" panose="020B0604020202020204" pitchFamily="34" charset="0"/>
              <a:buChar char="•"/>
            </a:pPr>
            <a:endParaRPr lang="en-GB" sz="1300" kern="0" dirty="0"/>
          </a:p>
          <a:p>
            <a:pPr marL="342900" indent="-342900">
              <a:buFont typeface="Arial" panose="020B0604020202020204" pitchFamily="34" charset="0"/>
              <a:buChar char="•"/>
            </a:pPr>
            <a:r>
              <a:rPr lang="en-GB" sz="2000" kern="0" dirty="0" smtClean="0"/>
              <a:t>Aim </a:t>
            </a:r>
            <a:r>
              <a:rPr lang="en-GB" sz="2000" kern="0" dirty="0"/>
              <a:t>to deposit research data</a:t>
            </a:r>
          </a:p>
          <a:p>
            <a:endParaRPr lang="en-GB" sz="2000" kern="0" dirty="0">
              <a:solidFill>
                <a:srgbClr val="000000"/>
              </a:solidFill>
            </a:endParaRPr>
          </a:p>
          <a:p>
            <a:endParaRPr lang="en-GB" dirty="0"/>
          </a:p>
        </p:txBody>
      </p:sp>
      <p:sp>
        <p:nvSpPr>
          <p:cNvPr id="6" name="Text Placeholder 5"/>
          <p:cNvSpPr>
            <a:spLocks noGrp="1"/>
          </p:cNvSpPr>
          <p:nvPr>
            <p:ph type="body" sz="quarter" idx="3"/>
          </p:nvPr>
        </p:nvSpPr>
        <p:spPr>
          <a:xfrm>
            <a:off x="4716016" y="1196752"/>
            <a:ext cx="3931920" cy="639762"/>
          </a:xfrm>
        </p:spPr>
        <p:txBody>
          <a:bodyPr/>
          <a:lstStyle/>
          <a:p>
            <a:pPr algn="ctr"/>
            <a:r>
              <a:rPr lang="en-GB" sz="2400" dirty="0" smtClean="0">
                <a:latin typeface="+mn-lt"/>
              </a:rPr>
              <a:t>Research data</a:t>
            </a:r>
            <a:endParaRPr lang="en-GB" sz="2400" dirty="0">
              <a:latin typeface="+mn-lt"/>
            </a:endParaRPr>
          </a:p>
        </p:txBody>
      </p:sp>
      <p:sp>
        <p:nvSpPr>
          <p:cNvPr id="7" name="Content Placeholder 6"/>
          <p:cNvSpPr>
            <a:spLocks noGrp="1"/>
          </p:cNvSpPr>
          <p:nvPr>
            <p:ph sz="quarter" idx="4"/>
          </p:nvPr>
        </p:nvSpPr>
        <p:spPr>
          <a:xfrm>
            <a:off x="4644008" y="2013857"/>
            <a:ext cx="4392488" cy="4844143"/>
          </a:xfrm>
        </p:spPr>
        <p:txBody>
          <a:bodyPr>
            <a:normAutofit/>
          </a:bodyPr>
          <a:lstStyle/>
          <a:p>
            <a:pPr marL="342900" indent="-342900">
              <a:buFont typeface="Arial" panose="020B0604020202020204" pitchFamily="34" charset="0"/>
              <a:buChar char="•"/>
            </a:pPr>
            <a:r>
              <a:rPr lang="en-GB" sz="1900" u="sng" kern="0" dirty="0"/>
              <a:t>Pilot</a:t>
            </a:r>
            <a:r>
              <a:rPr lang="en-GB" sz="1900" kern="0" dirty="0"/>
              <a:t> for projects in named areas. Other can participate voluntarily</a:t>
            </a:r>
            <a:r>
              <a:rPr lang="en-GB" sz="1900" kern="0" dirty="0" smtClean="0"/>
              <a:t>.</a:t>
            </a:r>
          </a:p>
          <a:p>
            <a:pPr marL="342900" indent="-342900">
              <a:buFont typeface="Arial" panose="020B0604020202020204" pitchFamily="34" charset="0"/>
              <a:buChar char="•"/>
            </a:pPr>
            <a:endParaRPr lang="en-GB" sz="1200" kern="0" dirty="0" smtClean="0"/>
          </a:p>
          <a:p>
            <a:pPr marL="342900" indent="-342900">
              <a:buFont typeface="Arial" panose="020B0604020202020204" pitchFamily="34" charset="0"/>
              <a:buChar char="•"/>
            </a:pPr>
            <a:r>
              <a:rPr lang="en-GB" sz="1900" kern="0" dirty="0" smtClean="0"/>
              <a:t>Applies to research data underlying publications, plus any other data as decided by project.</a:t>
            </a:r>
          </a:p>
          <a:p>
            <a:pPr marL="342900" indent="-342900">
              <a:buFont typeface="Arial" panose="020B0604020202020204" pitchFamily="34" charset="0"/>
              <a:buChar char="•"/>
            </a:pPr>
            <a:endParaRPr lang="en-GB" sz="1200" kern="0" dirty="0" smtClean="0"/>
          </a:p>
          <a:p>
            <a:pPr marL="342900" indent="-342900">
              <a:buFont typeface="Arial" panose="020B0604020202020204" pitchFamily="34" charset="0"/>
              <a:buChar char="•"/>
            </a:pPr>
            <a:r>
              <a:rPr lang="en-GB" sz="1900" kern="0" dirty="0" smtClean="0"/>
              <a:t>Participants must:</a:t>
            </a:r>
          </a:p>
          <a:p>
            <a:pPr marL="720000" lvl="2">
              <a:buFont typeface="Trebuchet MS" panose="020B0603020202020204" pitchFamily="34" charset="0"/>
              <a:buChar char="–"/>
            </a:pPr>
            <a:r>
              <a:rPr lang="en-GB" sz="1700" kern="0" dirty="0" smtClean="0"/>
              <a:t>Write a DMP as a project deliverable</a:t>
            </a:r>
          </a:p>
          <a:p>
            <a:pPr marL="720000" lvl="2">
              <a:buFont typeface="Trebuchet MS" panose="020B0603020202020204" pitchFamily="34" charset="0"/>
              <a:buChar char="–"/>
            </a:pPr>
            <a:r>
              <a:rPr lang="en-GB" sz="1700" kern="0" dirty="0" smtClean="0"/>
              <a:t>Deposit data in a repository</a:t>
            </a:r>
          </a:p>
          <a:p>
            <a:pPr marL="720000" lvl="2">
              <a:buFont typeface="Trebuchet MS" panose="020B0603020202020204" pitchFamily="34" charset="0"/>
              <a:buChar char="–"/>
            </a:pPr>
            <a:r>
              <a:rPr lang="en-GB" sz="1700" kern="0" dirty="0" smtClean="0"/>
              <a:t>Make it possible for others to access, mine, exploit and reuse the data</a:t>
            </a:r>
          </a:p>
          <a:p>
            <a:pPr marL="720000" lvl="2">
              <a:buFont typeface="Trebuchet MS" panose="020B0603020202020204" pitchFamily="34" charset="0"/>
              <a:buChar char="–"/>
            </a:pPr>
            <a:r>
              <a:rPr lang="en-GB" sz="1700" kern="0" dirty="0" smtClean="0"/>
              <a:t>Share information on the tools needed</a:t>
            </a:r>
          </a:p>
          <a:p>
            <a:pPr lvl="1"/>
            <a:endParaRPr lang="en-GB" sz="1500" kern="0" dirty="0"/>
          </a:p>
          <a:p>
            <a:endParaRPr lang="en-GB" dirty="0"/>
          </a:p>
        </p:txBody>
      </p:sp>
    </p:spTree>
    <p:extLst>
      <p:ext uri="{BB962C8B-B14F-4D97-AF65-F5344CB8AC3E}">
        <p14:creationId xmlns:p14="http://schemas.microsoft.com/office/powerpoint/2010/main" xmlns="" val="260057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36625"/>
          </a:xfrm>
        </p:spPr>
        <p:txBody>
          <a:bodyPr/>
          <a:lstStyle/>
          <a:p>
            <a:r>
              <a:rPr lang="en-GB" dirty="0"/>
              <a:t>Open Research Data </a:t>
            </a:r>
            <a:r>
              <a:rPr lang="en-GB" dirty="0" smtClean="0"/>
              <a:t>(ORD) Pilot </a:t>
            </a:r>
            <a:endParaRPr lang="en-GB" dirty="0"/>
          </a:p>
        </p:txBody>
      </p:sp>
      <p:sp>
        <p:nvSpPr>
          <p:cNvPr id="3" name="Content Placeholder 2"/>
          <p:cNvSpPr>
            <a:spLocks noGrp="1"/>
          </p:cNvSpPr>
          <p:nvPr>
            <p:ph idx="1"/>
          </p:nvPr>
        </p:nvSpPr>
        <p:spPr>
          <a:xfrm>
            <a:off x="539552" y="1628800"/>
            <a:ext cx="8229600" cy="4752528"/>
          </a:xfrm>
        </p:spPr>
        <p:txBody>
          <a:bodyPr>
            <a:normAutofit fontScale="77500" lnSpcReduction="20000"/>
          </a:bodyPr>
          <a:lstStyle/>
          <a:p>
            <a:pPr algn="just">
              <a:buClrTx/>
            </a:pPr>
            <a:r>
              <a:rPr lang="en-GB" sz="3600" b="0" dirty="0" smtClean="0"/>
              <a:t>Pilot focuses on </a:t>
            </a:r>
            <a:r>
              <a:rPr lang="en-GB" sz="3600" b="1" dirty="0" smtClean="0"/>
              <a:t>research</a:t>
            </a:r>
            <a:r>
              <a:rPr lang="en-GB" sz="3600" b="0" dirty="0" smtClean="0"/>
              <a:t> data specifically</a:t>
            </a:r>
          </a:p>
          <a:p>
            <a:endParaRPr lang="en-GB" dirty="0"/>
          </a:p>
          <a:p>
            <a:pPr marL="274320" lvl="1" indent="0">
              <a:buNone/>
            </a:pPr>
            <a:r>
              <a:rPr lang="en-GB" dirty="0" smtClean="0"/>
              <a:t>'Research data' refers to information, in particular facts or numbers, collected to be examined and considered and as a basis for reasoning, discussion, or calculation. </a:t>
            </a:r>
            <a:endParaRPr lang="en-GB" dirty="0" smtClean="0"/>
          </a:p>
          <a:p>
            <a:pPr marL="274320" lvl="1" indent="0">
              <a:buNone/>
            </a:pPr>
            <a:endParaRPr lang="en-GB" dirty="0" smtClean="0"/>
          </a:p>
          <a:p>
            <a:pPr marL="274320" lvl="1" indent="0">
              <a:buNone/>
            </a:pPr>
            <a:r>
              <a:rPr lang="en-GB" dirty="0" smtClean="0"/>
              <a:t>In </a:t>
            </a:r>
            <a:r>
              <a:rPr lang="en-GB" dirty="0" smtClean="0"/>
              <a:t>a research context, examples of data include statistics, results of experiments, measurements, observations resulting from fieldwork, survey results, interview recordings and images. The focus is on research data that is available in digital form.</a:t>
            </a:r>
            <a:endParaRPr lang="en-GB" i="1" dirty="0" smtClean="0"/>
          </a:p>
          <a:p>
            <a:endParaRPr lang="en-GB" dirty="0"/>
          </a:p>
          <a:p>
            <a:pPr algn="r"/>
            <a:r>
              <a:rPr lang="en-GB" sz="2100" dirty="0"/>
              <a:t>Guidelines on Open Access to Scientific </a:t>
            </a:r>
            <a:r>
              <a:rPr lang="en-GB" sz="2100" dirty="0" smtClean="0"/>
              <a:t>Publications </a:t>
            </a:r>
            <a:r>
              <a:rPr lang="en-GB" sz="2100" dirty="0"/>
              <a:t>and Research Data in Horizon </a:t>
            </a:r>
            <a:r>
              <a:rPr lang="en-GB" sz="2100" dirty="0" smtClean="0"/>
              <a:t>2020           </a:t>
            </a:r>
            <a:r>
              <a:rPr lang="en-GB" sz="2100" dirty="0" smtClean="0"/>
              <a:t>v.2.0</a:t>
            </a:r>
            <a:r>
              <a:rPr lang="en-GB" sz="2100" dirty="0" smtClean="0"/>
              <a:t>, </a:t>
            </a:r>
            <a:r>
              <a:rPr lang="en-GB" sz="2100" dirty="0" smtClean="0"/>
              <a:t>30 October 2015, </a:t>
            </a:r>
            <a:r>
              <a:rPr lang="en-GB" sz="2100" dirty="0"/>
              <a:t>p3</a:t>
            </a:r>
          </a:p>
          <a:p>
            <a:pPr marL="457200" indent="-457200" algn="just">
              <a:buClrTx/>
              <a:buFont typeface="Arial" panose="020B0604020202020204" pitchFamily="34" charset="0"/>
              <a:buChar char="•"/>
            </a:pPr>
            <a:endParaRPr lang="en-GB" b="0" dirty="0" smtClean="0"/>
          </a:p>
          <a:p>
            <a:pPr marL="342900" indent="-342900" algn="just">
              <a:buClrTx/>
              <a:buFont typeface="Wingdings" panose="05000000000000000000" pitchFamily="2" charset="2"/>
              <a:buChar char="Ø"/>
            </a:pPr>
            <a:endParaRPr lang="en-GB" b="0" dirty="0" smtClean="0"/>
          </a:p>
        </p:txBody>
      </p:sp>
    </p:spTree>
    <p:extLst>
      <p:ext uri="{BB962C8B-B14F-4D97-AF65-F5344CB8AC3E}">
        <p14:creationId xmlns:p14="http://schemas.microsoft.com/office/powerpoint/2010/main" xmlns="" val="83392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txBox="1">
            <a:spLocks noGrp="1"/>
          </p:cNvSpPr>
          <p:nvPr>
            <p:ph type="title"/>
          </p:nvPr>
        </p:nvSpPr>
        <p:spPr>
          <a:xfrm>
            <a:off x="467544" y="332656"/>
            <a:ext cx="8363272" cy="683994"/>
          </a:xfrm>
        </p:spPr>
        <p:txBody>
          <a:bodyPr/>
          <a:lstStyle/>
          <a:p>
            <a:r>
              <a:rPr lang="en-GB" altLang="en-US" dirty="0"/>
              <a:t>H2020 areas participating in the pilot</a:t>
            </a:r>
          </a:p>
        </p:txBody>
      </p:sp>
      <p:sp>
        <p:nvSpPr>
          <p:cNvPr id="17411" name="Content Placeholder 4"/>
          <p:cNvSpPr txBox="1">
            <a:spLocks noGrp="1"/>
          </p:cNvSpPr>
          <p:nvPr>
            <p:ph idx="1"/>
          </p:nvPr>
        </p:nvSpPr>
        <p:spPr>
          <a:xfrm>
            <a:off x="179512" y="1200708"/>
            <a:ext cx="8712968" cy="5688632"/>
          </a:xfrm>
        </p:spPr>
        <p:txBody>
          <a:bodyPr>
            <a:normAutofit fontScale="25000" lnSpcReduction="20000"/>
          </a:bodyPr>
          <a:lstStyle/>
          <a:p>
            <a:pPr marL="457200" indent="-457200" eaLnBrk="1" hangingPunct="1">
              <a:lnSpc>
                <a:spcPct val="120000"/>
              </a:lnSpc>
              <a:spcBef>
                <a:spcPts val="500"/>
              </a:spcBef>
              <a:buFont typeface="Arial" panose="020B0604020202020204" pitchFamily="34" charset="0"/>
              <a:buChar char="•"/>
            </a:pPr>
            <a:r>
              <a:rPr lang="en-GB" altLang="en-US" sz="6400" dirty="0" smtClean="0"/>
              <a:t>Future and Emerging Technologies</a:t>
            </a:r>
          </a:p>
          <a:p>
            <a:pPr marL="457200" indent="-457200">
              <a:lnSpc>
                <a:spcPct val="120000"/>
              </a:lnSpc>
              <a:spcBef>
                <a:spcPts val="500"/>
              </a:spcBef>
              <a:buFont typeface="Arial" panose="020B0604020202020204" pitchFamily="34" charset="0"/>
              <a:buChar char="•"/>
            </a:pPr>
            <a:r>
              <a:rPr lang="en-GB" altLang="en-US" sz="6400" dirty="0" smtClean="0"/>
              <a:t>Research infrastructures </a:t>
            </a:r>
            <a:r>
              <a:rPr lang="en-GB" sz="6400" dirty="0" smtClean="0"/>
              <a:t>(</a:t>
            </a:r>
            <a:r>
              <a:rPr lang="en-GB" sz="6400" dirty="0" smtClean="0">
                <a:solidFill>
                  <a:srgbClr val="FF0000"/>
                </a:solidFill>
              </a:rPr>
              <a:t>new</a:t>
            </a:r>
            <a:r>
              <a:rPr lang="en-GB" sz="6400" dirty="0" smtClean="0"/>
              <a:t>: coverage of the whole area) </a:t>
            </a:r>
            <a:endParaRPr lang="en-GB" altLang="en-US" sz="6400" dirty="0" smtClean="0"/>
          </a:p>
          <a:p>
            <a:pPr marL="457200" indent="-457200" eaLnBrk="1" hangingPunct="1">
              <a:lnSpc>
                <a:spcPct val="120000"/>
              </a:lnSpc>
              <a:spcBef>
                <a:spcPts val="500"/>
              </a:spcBef>
              <a:buFont typeface="Arial" panose="020B0604020202020204" pitchFamily="34" charset="0"/>
              <a:buChar char="•"/>
            </a:pPr>
            <a:r>
              <a:rPr lang="en-GB" altLang="en-US" sz="6400" dirty="0" smtClean="0"/>
              <a:t>Leadership in enabling and industrial technologies – Information and Communication Technologies</a:t>
            </a:r>
          </a:p>
          <a:p>
            <a:pPr marL="457200" indent="-457200">
              <a:lnSpc>
                <a:spcPct val="120000"/>
              </a:lnSpc>
              <a:spcBef>
                <a:spcPts val="500"/>
              </a:spcBef>
              <a:buFont typeface="Arial" panose="020B0604020202020204" pitchFamily="34" charset="0"/>
              <a:buChar char="•"/>
            </a:pPr>
            <a:r>
              <a:rPr lang="en-GB" sz="6400" dirty="0" smtClean="0"/>
              <a:t>Nanotechnologies, Advanced Materials, Advanced Manufacturing and Processing, and Biotechnology:  ‘nanosafety’ and ‘modelling’ </a:t>
            </a:r>
            <a:r>
              <a:rPr lang="en-GB" sz="6400" dirty="0"/>
              <a:t>topics (</a:t>
            </a:r>
            <a:r>
              <a:rPr lang="en-GB" sz="6400" dirty="0">
                <a:solidFill>
                  <a:srgbClr val="FF0000"/>
                </a:solidFill>
              </a:rPr>
              <a:t>new</a:t>
            </a:r>
            <a:r>
              <a:rPr lang="en-GB" sz="6400" dirty="0" smtClean="0"/>
              <a:t>)</a:t>
            </a:r>
            <a:endParaRPr lang="en-GB" sz="6400" dirty="0"/>
          </a:p>
          <a:p>
            <a:pPr marL="457200" indent="-457200">
              <a:lnSpc>
                <a:spcPct val="120000"/>
              </a:lnSpc>
              <a:spcBef>
                <a:spcPts val="500"/>
              </a:spcBef>
              <a:buFont typeface="Arial" panose="020B0604020202020204" pitchFamily="34" charset="0"/>
              <a:buChar char="•"/>
            </a:pPr>
            <a:r>
              <a:rPr lang="en-GB" altLang="en-US" sz="6400" dirty="0" smtClean="0"/>
              <a:t>Societal Challenge: Food security, sustainable agriculture and forestry, marine and maritime and inland water research and the bioeconomy - selected topics as specified in the work programme </a:t>
            </a:r>
            <a:r>
              <a:rPr lang="en-GB" sz="6400" dirty="0" smtClean="0"/>
              <a:t>(</a:t>
            </a:r>
            <a:r>
              <a:rPr lang="en-GB" sz="6400" dirty="0" smtClean="0">
                <a:solidFill>
                  <a:srgbClr val="FF0000"/>
                </a:solidFill>
              </a:rPr>
              <a:t>new</a:t>
            </a:r>
            <a:r>
              <a:rPr lang="en-GB" sz="6400" dirty="0" smtClean="0"/>
              <a:t>)</a:t>
            </a:r>
          </a:p>
          <a:p>
            <a:pPr marL="457200" indent="-457200" eaLnBrk="1" hangingPunct="1">
              <a:lnSpc>
                <a:spcPct val="120000"/>
              </a:lnSpc>
              <a:spcBef>
                <a:spcPts val="500"/>
              </a:spcBef>
              <a:buFont typeface="Arial" panose="020B0604020202020204" pitchFamily="34" charset="0"/>
              <a:buChar char="•"/>
            </a:pPr>
            <a:r>
              <a:rPr lang="en-GB" altLang="en-US" sz="6400" dirty="0" smtClean="0"/>
              <a:t>Societal Challenge: 'Climate Action, Environment, Resource Efficiency and Raw materials' – except raw materials</a:t>
            </a:r>
          </a:p>
          <a:p>
            <a:pPr marL="457200" indent="-457200" eaLnBrk="1" hangingPunct="1">
              <a:lnSpc>
                <a:spcPct val="120000"/>
              </a:lnSpc>
              <a:spcBef>
                <a:spcPts val="500"/>
              </a:spcBef>
              <a:buFont typeface="Arial" panose="020B0604020202020204" pitchFamily="34" charset="0"/>
              <a:buChar char="•"/>
            </a:pPr>
            <a:r>
              <a:rPr lang="en-GB" altLang="en-US" sz="6400" dirty="0" smtClean="0"/>
              <a:t>Societal Challenge: 'Europe in a changing world – inclusive, innovative and reflective Societies'</a:t>
            </a:r>
          </a:p>
          <a:p>
            <a:pPr marL="457200" indent="-457200" eaLnBrk="1" hangingPunct="1">
              <a:lnSpc>
                <a:spcPct val="120000"/>
              </a:lnSpc>
              <a:spcBef>
                <a:spcPts val="500"/>
              </a:spcBef>
              <a:buFont typeface="Arial" panose="020B0604020202020204" pitchFamily="34" charset="0"/>
              <a:buChar char="•"/>
            </a:pPr>
            <a:r>
              <a:rPr lang="en-GB" altLang="en-US" sz="6400" dirty="0" smtClean="0"/>
              <a:t>Science with and for Society</a:t>
            </a:r>
          </a:p>
          <a:p>
            <a:pPr lvl="1" indent="-457200">
              <a:lnSpc>
                <a:spcPct val="120000"/>
              </a:lnSpc>
              <a:spcBef>
                <a:spcPts val="500"/>
              </a:spcBef>
              <a:spcAft>
                <a:spcPts val="600"/>
              </a:spcAft>
              <a:buClrTx/>
            </a:pPr>
            <a:r>
              <a:rPr lang="en-GB" sz="6400" dirty="0" smtClean="0"/>
              <a:t>Cross-cutting activities - focus areas – part Smart and Sustainable Cities (</a:t>
            </a:r>
            <a:r>
              <a:rPr lang="en-GB" sz="6400" dirty="0" smtClean="0">
                <a:solidFill>
                  <a:srgbClr val="FF0000"/>
                </a:solidFill>
              </a:rPr>
              <a:t>moved from Energy WP</a:t>
            </a:r>
            <a:r>
              <a:rPr lang="en-GB" sz="6400" dirty="0" smtClean="0"/>
              <a:t>)</a:t>
            </a:r>
          </a:p>
          <a:p>
            <a:pPr algn="r" eaLnBrk="1" hangingPunct="1">
              <a:lnSpc>
                <a:spcPct val="80000"/>
              </a:lnSpc>
              <a:spcBef>
                <a:spcPts val="900"/>
              </a:spcBef>
              <a:spcAft>
                <a:spcPts val="1200"/>
              </a:spcAft>
              <a:buFont typeface="Wingdings 2" pitchFamily="18" charset="2"/>
              <a:buNone/>
            </a:pPr>
            <a:endParaRPr lang="en-GB" altLang="en-US" sz="3600" b="1" dirty="0" smtClean="0"/>
          </a:p>
          <a:p>
            <a:pPr algn="r" eaLnBrk="1" hangingPunct="1">
              <a:lnSpc>
                <a:spcPct val="80000"/>
              </a:lnSpc>
              <a:spcBef>
                <a:spcPts val="900"/>
              </a:spcBef>
              <a:spcAft>
                <a:spcPts val="1200"/>
              </a:spcAft>
              <a:buFont typeface="Wingdings 2" pitchFamily="18" charset="2"/>
              <a:buNone/>
            </a:pPr>
            <a:r>
              <a:rPr lang="en-GB" altLang="en-US" sz="8000" b="1" dirty="0" smtClean="0"/>
              <a:t>Projects in other areas can participate on a voluntary basis</a:t>
            </a:r>
          </a:p>
        </p:txBody>
      </p:sp>
    </p:spTree>
    <p:extLst>
      <p:ext uri="{BB962C8B-B14F-4D97-AF65-F5344CB8AC3E}">
        <p14:creationId xmlns:p14="http://schemas.microsoft.com/office/powerpoint/2010/main" xmlns="" val="4845208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r>
              <a:rPr lang="en-GB" altLang="en-US" dirty="0"/>
              <a:t>Exemptions – reasons for opting out</a:t>
            </a:r>
          </a:p>
        </p:txBody>
      </p:sp>
      <p:sp>
        <p:nvSpPr>
          <p:cNvPr id="3" name="Content Placeholder 2"/>
          <p:cNvSpPr txBox="1">
            <a:spLocks noGrp="1"/>
          </p:cNvSpPr>
          <p:nvPr>
            <p:ph idx="1"/>
          </p:nvPr>
        </p:nvSpPr>
        <p:spPr>
          <a:xfrm>
            <a:off x="301625" y="1503363"/>
            <a:ext cx="8504238" cy="4862512"/>
          </a:xfrm>
        </p:spPr>
        <p:txBody>
          <a:bodyPr/>
          <a:lstStyle/>
          <a:p>
            <a:pPr marL="342900" indent="-342900" eaLnBrk="1" fontAlgn="auto" hangingPunct="1">
              <a:spcBef>
                <a:spcPts val="500"/>
              </a:spcBef>
              <a:spcAft>
                <a:spcPts val="0"/>
              </a:spcAft>
              <a:buFont typeface="Arial" panose="020B0604020202020204" pitchFamily="34" charset="0"/>
              <a:buChar char="•"/>
              <a:defRPr/>
            </a:pPr>
            <a:r>
              <a:rPr lang="en-GB" sz="2000" dirty="0" smtClean="0"/>
              <a:t>If results are expected to be commercially or industrially exploited</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participation is incompatible with the need for confidentiality in connection with security issues</a:t>
            </a:r>
          </a:p>
          <a:p>
            <a:pPr marL="274320" indent="-274320" eaLnBrk="1" fontAlgn="auto" hangingPunct="1">
              <a:spcBef>
                <a:spcPts val="5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Incompatible with existing rules on the protection of personal data</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Would jeopardise the achievement of the main aim of the action</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the project will not generate / collect any research data</a:t>
            </a:r>
          </a:p>
          <a:p>
            <a:pPr eaLnBrk="1" fontAlgn="auto" hangingPunct="1">
              <a:spcBef>
                <a:spcPts val="300"/>
              </a:spcBef>
              <a:spcAft>
                <a:spcPts val="0"/>
              </a:spcAft>
              <a:defRPr/>
            </a:pPr>
            <a:r>
              <a:rPr lang="en-GB" sz="1200" dirty="0" smtClean="0"/>
              <a:t>   </a:t>
            </a:r>
          </a:p>
          <a:p>
            <a:pPr marL="342900" indent="-342900" eaLnBrk="1" fontAlgn="auto" hangingPunct="1">
              <a:spcBef>
                <a:spcPts val="500"/>
              </a:spcBef>
              <a:spcAft>
                <a:spcPts val="0"/>
              </a:spcAft>
              <a:buFont typeface="Arial" panose="020B0604020202020204" pitchFamily="34" charset="0"/>
              <a:buChar char="•"/>
              <a:defRPr/>
            </a:pPr>
            <a:r>
              <a:rPr lang="en-GB" sz="2000" dirty="0" smtClean="0"/>
              <a:t>If there are other legitimate reasons to not take part in the Pilot</a:t>
            </a:r>
          </a:p>
          <a:p>
            <a:pPr marL="274320" indent="-274320" eaLnBrk="1" fontAlgn="auto" hangingPunct="1">
              <a:spcBef>
                <a:spcPts val="400"/>
              </a:spcBef>
              <a:spcAft>
                <a:spcPts val="0"/>
              </a:spcAft>
              <a:buFont typeface="Wingdings 2"/>
              <a:buChar char=""/>
              <a:defRPr/>
            </a:pPr>
            <a:endParaRPr lang="en-GB" sz="1800" dirty="0" smtClean="0"/>
          </a:p>
          <a:p>
            <a:pPr marL="0" indent="-274320" algn="r" eaLnBrk="1" fontAlgn="auto" hangingPunct="1">
              <a:spcBef>
                <a:spcPts val="500"/>
              </a:spcBef>
              <a:spcAft>
                <a:spcPts val="0"/>
              </a:spcAft>
              <a:buFont typeface="Wingdings 2"/>
              <a:buNone/>
              <a:defRPr/>
            </a:pPr>
            <a:r>
              <a:rPr lang="en-GB" sz="2000" b="1" dirty="0" smtClean="0"/>
              <a:t>Can opt out at proposal stage OR during lifetime of project </a:t>
            </a:r>
          </a:p>
          <a:p>
            <a:pPr marL="0" indent="-274320" algn="r" eaLnBrk="1" fontAlgn="auto" hangingPunct="1">
              <a:spcBef>
                <a:spcPts val="500"/>
              </a:spcBef>
              <a:spcAft>
                <a:spcPts val="0"/>
              </a:spcAft>
              <a:buFont typeface="Wingdings 2"/>
              <a:buNone/>
              <a:defRPr/>
            </a:pPr>
            <a:r>
              <a:rPr lang="en-GB" sz="2000" b="1" dirty="0" smtClean="0"/>
              <a:t>Should describe issues in the project Data Management Plan</a:t>
            </a:r>
          </a:p>
        </p:txBody>
      </p:sp>
    </p:spTree>
    <p:extLst>
      <p:ext uri="{BB962C8B-B14F-4D97-AF65-F5344CB8AC3E}">
        <p14:creationId xmlns:p14="http://schemas.microsoft.com/office/powerpoint/2010/main" xmlns="" val="33934849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7" y="1484784"/>
            <a:ext cx="4176464" cy="4281339"/>
          </a:xfrm>
        </p:spPr>
        <p:txBody>
          <a:bodyPr/>
          <a:lstStyle/>
          <a:p>
            <a:pPr marL="0" lvl="1" indent="0" algn="ctr">
              <a:spcAft>
                <a:spcPts val="600"/>
              </a:spcAft>
              <a:buClrTx/>
              <a:buNone/>
            </a:pPr>
            <a:r>
              <a:rPr lang="fr-BE" sz="3600" b="1" dirty="0" smtClean="0"/>
              <a:t>Approach: </a:t>
            </a:r>
          </a:p>
          <a:p>
            <a:pPr marL="0" lvl="1" indent="0" algn="ctr">
              <a:spcAft>
                <a:spcPts val="600"/>
              </a:spcAft>
              <a:buClrTx/>
              <a:buNone/>
            </a:pPr>
            <a:r>
              <a:rPr lang="fr-BE" sz="3600" b="1" dirty="0" smtClean="0"/>
              <a:t>as open as possible, as closed as necessary</a:t>
            </a:r>
            <a:endParaRPr lang="en-GB" sz="3600" b="1"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8272"/>
            <a:ext cx="4602364" cy="6916271"/>
          </a:xfrm>
          <a:prstGeom prst="rect">
            <a:avLst/>
          </a:prstGeom>
        </p:spPr>
      </p:pic>
      <p:sp>
        <p:nvSpPr>
          <p:cNvPr id="5" name="TextBox 4"/>
          <p:cNvSpPr txBox="1"/>
          <p:nvPr/>
        </p:nvSpPr>
        <p:spPr>
          <a:xfrm>
            <a:off x="5063099" y="6194921"/>
            <a:ext cx="3672408" cy="461665"/>
          </a:xfrm>
          <a:prstGeom prst="rect">
            <a:avLst/>
          </a:prstGeom>
          <a:noFill/>
        </p:spPr>
        <p:txBody>
          <a:bodyPr wrap="square" rtlCol="0">
            <a:spAutoFit/>
          </a:bodyPr>
          <a:lstStyle/>
          <a:p>
            <a:r>
              <a:rPr lang="en-GB" sz="1200" dirty="0" smtClean="0"/>
              <a:t>Image: ‘Balancing rocks’ by Viewminder</a:t>
            </a:r>
            <a:r>
              <a:rPr lang="en-GB" sz="1200" dirty="0"/>
              <a:t> CC-BY-SA-ND </a:t>
            </a:r>
            <a:r>
              <a:rPr lang="en-GB" sz="1200" dirty="0" smtClean="0"/>
              <a:t>www.flickr.com/photos/light_seeker/7780857224</a:t>
            </a:r>
            <a:endParaRPr lang="en-GB" sz="1200" dirty="0"/>
          </a:p>
        </p:txBody>
      </p:sp>
    </p:spTree>
    <p:extLst>
      <p:ext uri="{BB962C8B-B14F-4D97-AF65-F5344CB8AC3E}">
        <p14:creationId xmlns:p14="http://schemas.microsoft.com/office/powerpoint/2010/main" xmlns="" val="35359418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TotalTime>
  <Words>2439</Words>
  <Application>Microsoft Office PowerPoint</Application>
  <PresentationFormat>On-screen Show (4:3)</PresentationFormat>
  <Paragraphs>337</Paragraphs>
  <Slides>35</Slides>
  <Notes>18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Essential</vt:lpstr>
      <vt:lpstr>Horizon 2020 and  Data Management Plans</vt:lpstr>
      <vt:lpstr>What is required by the EC under H2020?</vt:lpstr>
      <vt:lpstr>Why open access and open data?</vt:lpstr>
      <vt:lpstr>H2020 open science guidelines</vt:lpstr>
      <vt:lpstr>Open Science in Horizon 2020</vt:lpstr>
      <vt:lpstr>Open Research Data (ORD) Pilot </vt:lpstr>
      <vt:lpstr>H2020 areas participating in the pilot</vt:lpstr>
      <vt:lpstr>Exemptions – reasons for opting out</vt:lpstr>
      <vt:lpstr>Slide 9</vt:lpstr>
      <vt:lpstr>Which data does the pilot apply to?</vt:lpstr>
      <vt:lpstr>Key requirements of the open data pilot </vt:lpstr>
      <vt:lpstr>Data Management Plans</vt:lpstr>
      <vt:lpstr>What is a data management plan?</vt:lpstr>
      <vt:lpstr>How do DMPs help?</vt:lpstr>
      <vt:lpstr>Info on RDM: what and when</vt:lpstr>
      <vt:lpstr>How to comply with EC ORD pilot expectations</vt:lpstr>
      <vt:lpstr>Deposit in a data repository</vt:lpstr>
      <vt:lpstr>License research data openly</vt:lpstr>
      <vt:lpstr>EUDAT licensing tool</vt:lpstr>
      <vt:lpstr>Provide metadata and documentation</vt:lpstr>
      <vt:lpstr>Biosharing</vt:lpstr>
      <vt:lpstr>Choosing appropriate file formats</vt:lpstr>
      <vt:lpstr>How to make data open?</vt:lpstr>
      <vt:lpstr>Plan for openness from the outset</vt:lpstr>
      <vt:lpstr>Useful resources</vt:lpstr>
      <vt:lpstr>DCC support on DMPs</vt:lpstr>
      <vt:lpstr>Example plans</vt:lpstr>
      <vt:lpstr>Managing and sharing data:  a best practice guide</vt:lpstr>
      <vt:lpstr>Ongoing coordination and support actions (FP7 funded)</vt:lpstr>
      <vt:lpstr>FOSTER</vt:lpstr>
      <vt:lpstr>OpenAIRE</vt:lpstr>
      <vt:lpstr>EUDAT services</vt:lpstr>
      <vt:lpstr>EUDAT B2 service suite</vt:lpstr>
      <vt:lpstr>Discipline-specific infrastructure</vt:lpstr>
      <vt:lpstr>Thanks for listening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Conscorcio Madrono</dc:title>
  <dc:creator>Sarah Jones</dc:creator>
  <cp:lastModifiedBy>slj2z</cp:lastModifiedBy>
  <cp:revision>149</cp:revision>
  <dcterms:created xsi:type="dcterms:W3CDTF">2015-02-21T22:34:51Z</dcterms:created>
  <dcterms:modified xsi:type="dcterms:W3CDTF">2016-01-07T15:54:36Z</dcterms:modified>
</cp:coreProperties>
</file>